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Shape 18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2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2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3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5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5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5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9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rindskopf@gc.cuny.edu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metafor-project.org/doku.php/analyses:raudenbush1985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June 2025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June 2025</a:t>
            </a:r>
          </a:p>
        </p:txBody>
      </p:sp>
      <p:sp>
        <p:nvSpPr>
          <p:cNvPr id="192" name="Nonlinear meta-analysis…"/>
          <p:cNvSpPr txBox="1"/>
          <p:nvPr>
            <p:ph type="ctrTitle"/>
          </p:nvPr>
        </p:nvSpPr>
        <p:spPr>
          <a:xfrm>
            <a:off x="1206498" y="2574991"/>
            <a:ext cx="21971004" cy="4648201"/>
          </a:xfrm>
          <a:prstGeom prst="rect">
            <a:avLst/>
          </a:prstGeom>
        </p:spPr>
        <p:txBody>
          <a:bodyPr/>
          <a:lstStyle/>
          <a:p>
            <a:pPr lvl="1" indent="406908" defTabSz="2170121">
              <a:defRPr spc="-206" sz="10324"/>
            </a:pPr>
            <a:r>
              <a:t>Nonlinear meta-analysis</a:t>
            </a:r>
          </a:p>
          <a:p>
            <a:pPr lvl="1" indent="406908" defTabSz="2170121">
              <a:defRPr spc="-206" sz="10324"/>
            </a:pPr>
          </a:p>
          <a:p>
            <a:pPr lvl="1" indent="406908" defTabSz="2170121">
              <a:defRPr spc="-140" sz="7031"/>
            </a:pPr>
            <a:r>
              <a:t>Some examples and initial exploration of principles</a:t>
            </a:r>
          </a:p>
        </p:txBody>
      </p:sp>
      <p:sp>
        <p:nvSpPr>
          <p:cNvPr id="193" name="David Rindskopf…"/>
          <p:cNvSpPr txBox="1"/>
          <p:nvPr>
            <p:ph type="subTitle" sz="quarter" idx="1"/>
          </p:nvPr>
        </p:nvSpPr>
        <p:spPr>
          <a:xfrm>
            <a:off x="1757263" y="7223190"/>
            <a:ext cx="21415080" cy="1905001"/>
          </a:xfrm>
          <a:prstGeom prst="rect">
            <a:avLst/>
          </a:prstGeom>
        </p:spPr>
        <p:txBody>
          <a:bodyPr/>
          <a:lstStyle/>
          <a:p>
            <a:pPr defTabSz="586104">
              <a:defRPr sz="3905"/>
            </a:pPr>
            <a:r>
              <a:t>David Rindskopf</a:t>
            </a:r>
          </a:p>
          <a:p>
            <a:pPr defTabSz="586104">
              <a:defRPr sz="3905"/>
            </a:pPr>
            <a:r>
              <a:t>CUNY Graduate Center</a:t>
            </a:r>
          </a:p>
          <a:p>
            <a:pPr defTabSz="586104">
              <a:defRPr sz="3905"/>
            </a:pPr>
            <a:r>
              <a:rPr u="sng">
                <a:hlinkClick r:id="rId2" invalidUrl="" action="" tgtFrame="" tooltip="" history="1" highlightClick="0" endSnd="0"/>
              </a:rPr>
              <a:t>drindskopf@gc.cuny.edu</a:t>
            </a:r>
          </a:p>
        </p:txBody>
      </p:sp>
      <p:sp>
        <p:nvSpPr>
          <p:cNvPr id="194" name="Slide Numb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G_0325.jpeg" descr="IMG_032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2146" y="0"/>
            <a:ext cx="14399708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Apparently linear;…"/>
          <p:cNvSpPr txBox="1"/>
          <p:nvPr/>
        </p:nvSpPr>
        <p:spPr>
          <a:xfrm>
            <a:off x="12197305" y="1541411"/>
            <a:ext cx="5962193" cy="3104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25000"/>
              </a:lnSpc>
            </a:pPr>
            <a:r>
              <a:t>Apparently linear;</a:t>
            </a:r>
          </a:p>
          <a:p>
            <a:pPr>
              <a:lnSpc>
                <a:spcPct val="25000"/>
              </a:lnSpc>
            </a:pPr>
            <a:r>
              <a:t>but is it?</a:t>
            </a:r>
          </a:p>
          <a:p>
            <a:pPr>
              <a:lnSpc>
                <a:spcPct val="25000"/>
              </a:lnSpc>
            </a:pPr>
            <a:r>
              <a:t>And is it scientifically </a:t>
            </a:r>
          </a:p>
          <a:p>
            <a:pPr>
              <a:lnSpc>
                <a:spcPct val="25000"/>
              </a:lnSpc>
            </a:pPr>
            <a:r>
              <a:t>plausible?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G_0326.jpeg" descr="IMG_032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13937" y="0"/>
            <a:ext cx="13756126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imple, but not…"/>
          <p:cNvSpPr txBox="1"/>
          <p:nvPr/>
        </p:nvSpPr>
        <p:spPr>
          <a:xfrm>
            <a:off x="10570716" y="4398083"/>
            <a:ext cx="6471251" cy="146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000"/>
              </a:lnSpc>
            </a:pPr>
            <a:r>
              <a:t>Simple, but not </a:t>
            </a:r>
          </a:p>
          <a:p>
            <a:pPr>
              <a:lnSpc>
                <a:spcPct val="10000"/>
              </a:lnSpc>
            </a:pPr>
            <a:r>
              <a:t>scientifically plausible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G_0328.jpeg" descr="IMG_032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5616" y="0"/>
            <a:ext cx="14852768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Exponential decay:…"/>
          <p:cNvSpPr txBox="1"/>
          <p:nvPr/>
        </p:nvSpPr>
        <p:spPr>
          <a:xfrm>
            <a:off x="10715229" y="1973261"/>
            <a:ext cx="6447436" cy="4634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25000"/>
              </a:lnSpc>
            </a:pPr>
            <a:r>
              <a:t>Exponential decay:</a:t>
            </a:r>
          </a:p>
          <a:p>
            <a:pPr>
              <a:lnSpc>
                <a:spcPct val="25000"/>
              </a:lnSpc>
            </a:pPr>
            <a:r>
              <a:t>y = a exp(-b * weeks)</a:t>
            </a:r>
          </a:p>
          <a:p>
            <a:pPr>
              <a:lnSpc>
                <a:spcPct val="25000"/>
              </a:lnSpc>
            </a:pPr>
          </a:p>
          <a:p>
            <a:pPr>
              <a:lnSpc>
                <a:spcPct val="25000"/>
              </a:lnSpc>
            </a:pPr>
            <a:r>
              <a:t>Scientifically plausible, </a:t>
            </a:r>
          </a:p>
          <a:p>
            <a:pPr>
              <a:lnSpc>
                <a:spcPct val="25000"/>
              </a:lnSpc>
            </a:pPr>
            <a:r>
              <a:t>and simple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G_0329.jpeg" descr="IMG_032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615" y="205897"/>
            <a:ext cx="19017386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Usual quadratic repres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Usual quadratic representation</a:t>
            </a:r>
          </a:p>
        </p:txBody>
      </p:sp>
      <p:sp>
        <p:nvSpPr>
          <p:cNvPr id="230" name="Equation"/>
          <p:cNvSpPr txBox="1"/>
          <p:nvPr/>
        </p:nvSpPr>
        <p:spPr>
          <a:xfrm>
            <a:off x="4980160" y="5310528"/>
            <a:ext cx="4287308" cy="54313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sSup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p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 sz="4800"/>
          </a:p>
        </p:txBody>
      </p:sp>
      <p:sp>
        <p:nvSpPr>
          <p:cNvPr id="231" name="Parameters a and b are not usefully interpretable…"/>
          <p:cNvSpPr txBox="1"/>
          <p:nvPr>
            <p:ph type="body" idx="1"/>
          </p:nvPr>
        </p:nvSpPr>
        <p:spPr>
          <a:xfrm>
            <a:off x="355895" y="3770039"/>
            <a:ext cx="21971001" cy="825601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  <a:r>
              <a:t>Parameters a and b are not usefully interpretable</a:t>
            </a:r>
          </a:p>
          <a:p>
            <a:pPr/>
            <a:r>
              <a:t>c is (half) the curvature/2nd derivative</a:t>
            </a:r>
          </a:p>
          <a:p>
            <a:pPr/>
            <a:r>
              <a:t>Other ways to write the model are better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G_0330.jpeg" descr="IMG_033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8953" y="-1"/>
            <a:ext cx="18780094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0"/>
          <p:cNvSpPr txBox="1"/>
          <p:nvPr/>
        </p:nvSpPr>
        <p:spPr>
          <a:xfrm>
            <a:off x="8944128" y="8413270"/>
            <a:ext cx="45323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0</a:t>
            </a:r>
          </a:p>
        </p:txBody>
      </p:sp>
      <p:sp>
        <p:nvSpPr>
          <p:cNvPr id="235" name="Line"/>
          <p:cNvSpPr/>
          <p:nvPr/>
        </p:nvSpPr>
        <p:spPr>
          <a:xfrm flipV="1">
            <a:off x="9178095" y="4323540"/>
            <a:ext cx="1" cy="418164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G_0331.jpeg" descr="IMG_033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850" y="1162050"/>
            <a:ext cx="23990300" cy="11391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Equation"/>
          <p:cNvSpPr txBox="1"/>
          <p:nvPr/>
        </p:nvSpPr>
        <p:spPr>
          <a:xfrm>
            <a:off x="3299893" y="1856932"/>
            <a:ext cx="16912230" cy="222910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15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d>
                    <m:dPr>
                      <m:ctrlPr>
                        <a:rPr xmlns:a="http://schemas.openxmlformats.org/drawingml/2006/main" sz="15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15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</m:d>
                  <m:r>
                    <a:rPr xmlns:a="http://schemas.openxmlformats.org/drawingml/2006/main" sz="15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5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15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15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sSup>
                    <m:e>
                      <m:d>
                        <m:dPr>
                          <m:ctrlPr>
                            <a:rPr xmlns:a="http://schemas.openxmlformats.org/drawingml/2006/main" sz="15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sz="15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xmlns:a="http://schemas.openxmlformats.org/drawingml/2006/main" sz="15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15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d>
                    </m:e>
                    <m:sup>
                      <m:r>
                        <a:rPr xmlns:a="http://schemas.openxmlformats.org/drawingml/2006/main" sz="15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 sz="15700"/>
          </a:p>
        </p:txBody>
      </p:sp>
      <p:sp>
        <p:nvSpPr>
          <p:cNvPr id="240" name="a    max or min value of f(x)…"/>
          <p:cNvSpPr txBox="1"/>
          <p:nvPr/>
        </p:nvSpPr>
        <p:spPr>
          <a:xfrm>
            <a:off x="3710881" y="5553315"/>
            <a:ext cx="16090253" cy="4458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700"/>
            </a:pPr>
            <a:r>
              <a:t>a    max or min value of f(x)</a:t>
            </a:r>
          </a:p>
          <a:p>
            <a:pPr>
              <a:defRPr sz="7700"/>
            </a:pPr>
            <a:r>
              <a:t>m   x value at which max/min occurs</a:t>
            </a:r>
          </a:p>
          <a:p>
            <a:pPr>
              <a:defRPr sz="7700"/>
            </a:pPr>
            <a:r>
              <a:t>c    amount of curvature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34959" y="1949302"/>
            <a:ext cx="12818191" cy="11393948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http://www.metafor-project.org/doku.php/tips:non_linear_meta_regression"/>
          <p:cNvSpPr txBox="1"/>
          <p:nvPr/>
        </p:nvSpPr>
        <p:spPr>
          <a:xfrm>
            <a:off x="3066468" y="579296"/>
            <a:ext cx="20306692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http://www.metafor-project.org/doku.php/tips:non_linear_meta_regression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plines and their iss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Splines and their issues</a:t>
            </a:r>
          </a:p>
        </p:txBody>
      </p:sp>
      <p:sp>
        <p:nvSpPr>
          <p:cNvPr id="246" name="Slide Subtitl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247" name="How many knots?  Where should they be?…"/>
          <p:cNvSpPr txBox="1"/>
          <p:nvPr>
            <p:ph type="body" idx="1"/>
          </p:nvPr>
        </p:nvSpPr>
        <p:spPr>
          <a:xfrm>
            <a:off x="1064732" y="2937155"/>
            <a:ext cx="21971001" cy="8256012"/>
          </a:xfrm>
          <a:prstGeom prst="rect">
            <a:avLst/>
          </a:prstGeom>
        </p:spPr>
        <p:txBody>
          <a:bodyPr/>
          <a:lstStyle/>
          <a:p>
            <a:pPr marL="566927" indent="-566927" defTabSz="2267655">
              <a:spcBef>
                <a:spcPts val="4100"/>
              </a:spcBef>
              <a:defRPr sz="4464"/>
            </a:pPr>
            <a:r>
              <a:t>How many knots?  Where should they be?</a:t>
            </a: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t>Choose knots a priori? Or post hoc?</a:t>
            </a: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t>Degree of continuity?</a:t>
            </a: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t>Degree of polynomial?</a:t>
            </a: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t>Should we use splines (which are "linear" models), even though we can't interpret the parameters?  </a:t>
            </a: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t>Or should we try parametric nonlinear models?</a:t>
            </a:r>
          </a:p>
          <a:p>
            <a:pPr marL="566927" indent="-566927" defTabSz="2267655">
              <a:spcBef>
                <a:spcPts val="4100"/>
              </a:spcBef>
              <a:defRPr sz="4464"/>
            </a:pPr>
            <a:r>
              <a:t>How about scientific plausibility of the model?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97" name="Meta-regression models are typically linea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Meta-regression models are typically linear</a:t>
            </a:r>
          </a:p>
          <a:p>
            <a:pPr/>
            <a:r>
              <a:t>Nonlinear models are sometimes plausible or necessary</a:t>
            </a:r>
          </a:p>
          <a:p>
            <a:pPr/>
            <a:r>
              <a:t>Nonlinear=not a single straight line (as in James, Hastie, Tibshirani, Witten; JHTW: ISLR), not "nonlinear in the parameters"</a:t>
            </a:r>
          </a:p>
          <a:p>
            <a:pPr/>
            <a:r>
              <a:t>I will discuss JHTW models + "truly nonlinear models"</a:t>
            </a:r>
          </a:p>
          <a:p>
            <a:pPr lvl="1"/>
            <a:r>
              <a:t>E.g. exponential decay, logistic, growth models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09680" y="1091364"/>
            <a:ext cx="12974930" cy="11533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9280" y="1536710"/>
            <a:ext cx="12255583" cy="10893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2504" y="491928"/>
            <a:ext cx="11801254" cy="11801254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Equation"/>
          <p:cNvSpPr txBox="1"/>
          <p:nvPr/>
        </p:nvSpPr>
        <p:spPr>
          <a:xfrm>
            <a:off x="15535634" y="792862"/>
            <a:ext cx="7766136" cy="178125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lnSpc>
                <a:spcPct val="100000"/>
              </a:lnSpc>
              <a:spcBef>
                <a:spcPts val="0"/>
              </a:spcBef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d>
                    <m:d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</m:d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d>
                            <m:dPr>
                              <m:ctrlP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d>
                    </m:num>
                    <m:den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d>
                            <m:dPr>
                              <m:ctrlP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d>
                    </m:den>
                  </m:f>
                </m:oMath>
              </m:oMathPara>
            </a14:m>
            <a:endParaRPr sz="4800"/>
          </a:p>
        </p:txBody>
      </p:sp>
      <p:graphicFrame>
        <p:nvGraphicFramePr>
          <p:cNvPr id="255" name="Table 1"/>
          <p:cNvGraphicFramePr/>
          <p:nvPr/>
        </p:nvGraphicFramePr>
        <p:xfrm>
          <a:off x="14256329" y="3140876"/>
          <a:ext cx="9405027" cy="96237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130775"/>
                <a:gridCol w="3130775"/>
                <a:gridCol w="3130775"/>
              </a:tblGrid>
              <a:tr h="2402762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floor
(lower asymptote)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-0.03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402762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ceiling
(upper asymptote)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1.21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402762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slope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0.87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402762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x value of halfway rise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7.65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arametric model has some advantages,…"/>
          <p:cNvSpPr txBox="1"/>
          <p:nvPr>
            <p:ph type="title"/>
          </p:nvPr>
        </p:nvSpPr>
        <p:spPr>
          <a:xfrm>
            <a:off x="1219200" y="1079500"/>
            <a:ext cx="21971000" cy="1433163"/>
          </a:xfrm>
          <a:prstGeom prst="rect">
            <a:avLst/>
          </a:prstGeom>
        </p:spPr>
        <p:txBody>
          <a:bodyPr/>
          <a:lstStyle/>
          <a:p>
            <a:pPr defTabSz="1365469">
              <a:defRPr spc="-95" sz="4760"/>
            </a:pPr>
            <a:r>
              <a:t>Parametric model has some advantages,</a:t>
            </a:r>
          </a:p>
          <a:p>
            <a:pPr defTabSz="1365469">
              <a:defRPr spc="-95" sz="4760"/>
            </a:pPr>
            <a:r>
              <a:t>if exploration or prediction is not the goal</a:t>
            </a:r>
          </a:p>
        </p:txBody>
      </p:sp>
      <p:sp>
        <p:nvSpPr>
          <p:cNvPr id="258" name="All parameters interpretable (and meaningful)…"/>
          <p:cNvSpPr txBox="1"/>
          <p:nvPr>
            <p:ph type="body" idx="1"/>
          </p:nvPr>
        </p:nvSpPr>
        <p:spPr>
          <a:xfrm>
            <a:off x="1639481" y="2547295"/>
            <a:ext cx="21971001" cy="8256012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All parameters interpretable (and meaningful)</a:t>
            </a:r>
          </a:p>
          <a:p>
            <a:pPr/>
            <a:r>
              <a:t>Few parameters; not too complex a model for the amount of data</a:t>
            </a:r>
          </a:p>
          <a:p>
            <a:pPr lvl="1"/>
            <a:r>
              <a:t>Many meta-analyses are too small to support exploratory methods</a:t>
            </a:r>
          </a:p>
          <a:p>
            <a:pPr/>
            <a:r>
              <a:t>Scientifically plausible (in many cases)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onsiderations in choosing a mod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Considerations in choosing a model</a:t>
            </a:r>
          </a:p>
        </p:txBody>
      </p:sp>
      <p:sp>
        <p:nvSpPr>
          <p:cNvPr id="261" name="Purpos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Purpose: </a:t>
            </a:r>
          </a:p>
          <a:p>
            <a:pPr lvl="1"/>
            <a:r>
              <a:t>Exploration? Description? Inference? Prediction? Explanation/Scientific plausibility?</a:t>
            </a:r>
          </a:p>
          <a:p>
            <a:pPr/>
            <a:r>
              <a:t>Number of studies and apparent adherence to model (conditional heterogeneity), and relationship to:</a:t>
            </a:r>
          </a:p>
          <a:p>
            <a:pPr/>
            <a:r>
              <a:t>Number of parameters (or equivalent in splines)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A mathematician's opinion on overparameterization:…"/>
          <p:cNvSpPr txBox="1"/>
          <p:nvPr/>
        </p:nvSpPr>
        <p:spPr>
          <a:xfrm>
            <a:off x="1719401" y="922210"/>
            <a:ext cx="16351577" cy="3911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 mathematician's opinion on overparameterization:</a:t>
            </a:r>
          </a:p>
          <a:p>
            <a:pPr/>
          </a:p>
          <a:p>
            <a:pPr/>
            <a:r>
              <a:t>"With four parameters I can fit an elephant, and with five I can make him wiggle his trunk." ~ John von Neumann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(From Harrell) R. A. Fisher (as quoted in Lehmann) had these suggestions about model building:"/>
          <p:cNvSpPr txBox="1"/>
          <p:nvPr>
            <p:ph type="title"/>
          </p:nvPr>
        </p:nvSpPr>
        <p:spPr>
          <a:xfrm>
            <a:off x="1206500" y="1774740"/>
            <a:ext cx="21971000" cy="1433164"/>
          </a:xfrm>
          <a:prstGeom prst="rect">
            <a:avLst/>
          </a:prstGeom>
        </p:spPr>
        <p:txBody>
          <a:bodyPr/>
          <a:lstStyle>
            <a:lvl1pPr marL="591312" indent="-591312" defTabSz="2365188">
              <a:lnSpc>
                <a:spcPct val="90000"/>
              </a:lnSpc>
              <a:spcBef>
                <a:spcPts val="4300"/>
              </a:spcBef>
              <a:buSzPct val="123000"/>
              <a:buChar char="•"/>
              <a:defRPr b="0" spc="0" sz="4656"/>
            </a:lvl1pPr>
          </a:lstStyle>
          <a:p>
            <a:pPr/>
            <a:r>
              <a:t>(From Harrell) R. A. Fisher (as quoted in Lehmann) had these suggestions about model building: </a:t>
            </a:r>
          </a:p>
        </p:txBody>
      </p:sp>
      <p:sp>
        <p:nvSpPr>
          <p:cNvPr id="266" name="“(a) We must confine ourselves to those forms which we know how to handle,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“(a) We must confine ourselves to those forms which we know how to handle,” </a:t>
            </a:r>
          </a:p>
          <a:p>
            <a:pPr/>
            <a:r>
              <a:t>(b) “More or less elaborate forms will be suitable according to the volume of the data.”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hatfield (1995; JRSSA quoted in Harrell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609600" indent="-609600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 spc="0" sz="4800"/>
            </a:lvl1pPr>
          </a:lstStyle>
          <a:p>
            <a:pPr/>
            <a:r>
              <a:t>Chatfield (1995; JRSSA quoted in Harrell) </a:t>
            </a:r>
          </a:p>
        </p:txBody>
      </p:sp>
      <p:sp>
        <p:nvSpPr>
          <p:cNvPr id="269" name="Slide Subtitl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421004">
              <a:defRPr sz="2805"/>
            </a:lvl1pPr>
          </a:lstStyle>
          <a:p>
            <a:pPr/>
            <a:r>
              <a:t> </a:t>
            </a:r>
          </a:p>
        </p:txBody>
      </p:sp>
      <p:sp>
        <p:nvSpPr>
          <p:cNvPr id="270" name="“It is indeed strange that we often admit model uncertain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4200"/>
            </a:pPr>
            <a:r>
              <a:t>“It is indeed strange that we often admit model uncertainty </a:t>
            </a:r>
          </a:p>
          <a:p>
            <a:pPr marL="0" indent="0">
              <a:buSzTx/>
              <a:buNone/>
              <a:defRPr sz="4200"/>
            </a:pPr>
            <a:r>
              <a:t>by searching for a best model </a:t>
            </a:r>
          </a:p>
          <a:p>
            <a:pPr marL="0" indent="0">
              <a:buSzTx/>
              <a:buNone/>
              <a:defRPr sz="4200"/>
            </a:pPr>
            <a:r>
              <a:t>but then ignore this uncertainty </a:t>
            </a:r>
          </a:p>
          <a:p>
            <a:pPr marL="0" indent="0">
              <a:buSzTx/>
              <a:buNone/>
              <a:defRPr sz="4200"/>
            </a:pPr>
            <a:r>
              <a:t>by making inferences and predictions </a:t>
            </a:r>
          </a:p>
          <a:p>
            <a:pPr marL="0" indent="0">
              <a:buSzTx/>
              <a:buNone/>
              <a:defRPr sz="4200"/>
            </a:pPr>
            <a:r>
              <a:t>as if certain that the best fitting model is actually true.”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op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Topics</a:t>
            </a:r>
          </a:p>
        </p:txBody>
      </p:sp>
      <p:sp>
        <p:nvSpPr>
          <p:cNvPr id="200" name="Taxonomy of nonlinear models (including linear in the parameters, non-intrinsically nonlinear, intrinsically nonlinear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Taxonomy of nonlinear models (including linear in the parameters, non-intrinsically nonlinear, intrinsically nonlinear)</a:t>
            </a:r>
          </a:p>
          <a:p>
            <a:pPr/>
            <a:r>
              <a:t>Examples illustrating nonlinear meta-regression (Teacher expectancy, Reading, Wolfgang's data)</a:t>
            </a:r>
          </a:p>
          <a:p>
            <a:pPr/>
            <a:r>
              <a:t>Principles of model selection (Number of studies, number of parameters or equivalent, interpretability, scientific or logical plausibility)</a:t>
            </a:r>
          </a:p>
          <a:p>
            <a:pPr/>
            <a:r>
              <a:t>Software/computation (for discussion; metafor for some, or jags etc. for Bayes)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ypes of Models (JHTW + others)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633687">
              <a:defRPr spc="-113" sz="5695"/>
            </a:pPr>
            <a:r>
              <a:t>Types of Models (JHTW + others)</a:t>
            </a:r>
          </a:p>
          <a:p>
            <a:pPr defTabSz="1633687">
              <a:defRPr spc="-80" sz="4020"/>
            </a:pPr>
            <a:r>
              <a:t>(pictures to follow)</a:t>
            </a:r>
          </a:p>
        </p:txBody>
      </p:sp>
      <p:sp>
        <p:nvSpPr>
          <p:cNvPr id="203" name="Polynomials…"/>
          <p:cNvSpPr txBox="1"/>
          <p:nvPr>
            <p:ph type="body" idx="1"/>
          </p:nvPr>
        </p:nvSpPr>
        <p:spPr>
          <a:xfrm>
            <a:off x="3776035" y="4000411"/>
            <a:ext cx="21971001" cy="8256012"/>
          </a:xfrm>
          <a:prstGeom prst="rect">
            <a:avLst/>
          </a:prstGeom>
        </p:spPr>
        <p:txBody>
          <a:bodyPr/>
          <a:lstStyle/>
          <a:p>
            <a:pPr marL="377952" indent="-377952" defTabSz="1511770">
              <a:spcBef>
                <a:spcPts val="2700"/>
              </a:spcBef>
              <a:defRPr sz="2976"/>
            </a:pPr>
            <a:r>
              <a:t>Polynomials</a:t>
            </a:r>
          </a:p>
          <a:p>
            <a:pPr marL="377952" indent="-377952" defTabSz="1511770">
              <a:spcBef>
                <a:spcPts val="2700"/>
              </a:spcBef>
              <a:defRPr sz="2976"/>
            </a:pPr>
            <a:r>
              <a:t>Piecewise constants (constant within ranges)</a:t>
            </a:r>
          </a:p>
          <a:p>
            <a:pPr marL="377952" indent="-377952" defTabSz="1511770">
              <a:spcBef>
                <a:spcPts val="2700"/>
              </a:spcBef>
              <a:defRPr sz="2976"/>
            </a:pPr>
            <a:r>
              <a:t>Piecewise polynomials (polynomial in each segment of X)</a:t>
            </a:r>
          </a:p>
          <a:p>
            <a:pPr marL="377952" indent="-377952" defTabSz="1511770">
              <a:spcBef>
                <a:spcPts val="2700"/>
              </a:spcBef>
              <a:defRPr sz="2976"/>
            </a:pPr>
            <a:r>
              <a:t>Splines (continuity at knots)</a:t>
            </a:r>
          </a:p>
          <a:p>
            <a:pPr lvl="1" marL="755904" indent="-377952" defTabSz="1511770">
              <a:spcBef>
                <a:spcPts val="2700"/>
              </a:spcBef>
              <a:defRPr sz="2976"/>
            </a:pPr>
            <a:r>
              <a:t>Cubic splines</a:t>
            </a:r>
          </a:p>
          <a:p>
            <a:pPr lvl="1" marL="755904" indent="-377952" defTabSz="1511770">
              <a:spcBef>
                <a:spcPts val="2700"/>
              </a:spcBef>
              <a:defRPr sz="2976"/>
            </a:pPr>
            <a:r>
              <a:t>Natural splines</a:t>
            </a:r>
          </a:p>
          <a:p>
            <a:pPr lvl="1" marL="755904" indent="-377952" defTabSz="1511770">
              <a:spcBef>
                <a:spcPts val="2700"/>
              </a:spcBef>
              <a:defRPr sz="2976"/>
            </a:pPr>
            <a:r>
              <a:t>Smoothing splines (knot at each distinct X value; restriction on 2nd derivative)</a:t>
            </a:r>
          </a:p>
          <a:p>
            <a:pPr marL="377952" indent="-377952" defTabSz="1511770">
              <a:spcBef>
                <a:spcPts val="2700"/>
              </a:spcBef>
              <a:defRPr sz="2976"/>
            </a:pPr>
            <a:r>
              <a:t>Local regression</a:t>
            </a:r>
          </a:p>
          <a:p>
            <a:pPr marL="377952" indent="-377952" defTabSz="1511770">
              <a:spcBef>
                <a:spcPts val="2700"/>
              </a:spcBef>
              <a:defRPr sz="2976"/>
            </a:pPr>
            <a:r>
              <a:t>Really actually truly nonlinear models</a:t>
            </a:r>
          </a:p>
          <a:p>
            <a:pPr lvl="1" marL="755904" indent="-377952" defTabSz="1511770">
              <a:spcBef>
                <a:spcPts val="2700"/>
              </a:spcBef>
              <a:defRPr sz="2976"/>
            </a:pPr>
            <a:r>
              <a:t>Mostly based on exponentials/logarithms, or ratios</a:t>
            </a:r>
          </a:p>
          <a:p>
            <a:pPr lvl="1" marL="755904" indent="-377952" defTabSz="1511770">
              <a:spcBef>
                <a:spcPts val="2700"/>
              </a:spcBef>
              <a:defRPr sz="2976"/>
            </a:pPr>
            <a:r>
              <a:t>E.g. exponential decay, logistic curves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G_0332.jpeg" descr="IMG_033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4005" y="0"/>
            <a:ext cx="2261599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G_0327.jpeg" descr="IMG_03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6296" y="0"/>
            <a:ext cx="16051408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Interpretable or not;  with or without reparameterization (quadratic)…"/>
          <p:cNvSpPr txBox="1"/>
          <p:nvPr>
            <p:ph type="body" idx="1"/>
          </p:nvPr>
        </p:nvSpPr>
        <p:spPr>
          <a:xfrm>
            <a:off x="2664637" y="3132085"/>
            <a:ext cx="21971001" cy="8256012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Interpretable or not;  with or without reparameterization (quadratic)</a:t>
            </a:r>
          </a:p>
          <a:p>
            <a:pPr/>
            <a:r>
              <a:t>Goal: Description? Estimation? Prediction? Decision? Explanation?</a:t>
            </a:r>
          </a:p>
          <a:p>
            <a:pPr/>
            <a:r>
              <a:t>Parsimony (related to k needed for analysis)</a:t>
            </a:r>
          </a:p>
          <a:p>
            <a:pPr/>
            <a:r>
              <a:t>What sample size is needed to estimate the model well?  And what does 'well' mean in this context?</a:t>
            </a:r>
          </a:p>
          <a:p>
            <a:pPr/>
            <a:r>
              <a:t>Scientifically plausible?</a:t>
            </a:r>
          </a:p>
          <a:p>
            <a:pPr/>
            <a:r>
              <a:t>Generative model or not?  </a:t>
            </a:r>
          </a:p>
        </p:txBody>
      </p:sp>
      <p:sp>
        <p:nvSpPr>
          <p:cNvPr id="210" name="Considerations for models"/>
          <p:cNvSpPr txBox="1"/>
          <p:nvPr/>
        </p:nvSpPr>
        <p:spPr>
          <a:xfrm>
            <a:off x="439246" y="1408309"/>
            <a:ext cx="11189462" cy="1808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Considerations for models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ample size consider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Sample size considerations</a:t>
            </a:r>
          </a:p>
        </p:txBody>
      </p:sp>
      <p:sp>
        <p:nvSpPr>
          <p:cNvPr id="213" name="Meta-analysis is different than most contexts for nonlinear mode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3504" indent="-603504" defTabSz="2413955">
              <a:spcBef>
                <a:spcPts val="4400"/>
              </a:spcBef>
              <a:defRPr sz="4752"/>
            </a:pPr>
            <a:r>
              <a:t>Meta-analysis is different than most contexts for nonlinear models</a:t>
            </a:r>
          </a:p>
          <a:p>
            <a:pPr marL="603504" indent="-603504" defTabSz="2413955">
              <a:spcBef>
                <a:spcPts val="4400"/>
              </a:spcBef>
              <a:defRPr sz="4752"/>
            </a:pPr>
            <a:r>
              <a:t>Mostly small-k (number of studies)</a:t>
            </a:r>
          </a:p>
          <a:p>
            <a:pPr marL="603504" indent="-603504" defTabSz="2413955">
              <a:spcBef>
                <a:spcPts val="4400"/>
              </a:spcBef>
              <a:defRPr sz="4752"/>
            </a:pPr>
            <a:r>
              <a:t>In machine learning, large n is typical (hundreds, thousands, etc of data points)</a:t>
            </a:r>
          </a:p>
          <a:p>
            <a:pPr marL="603504" indent="-603504" defTabSz="2413955">
              <a:spcBef>
                <a:spcPts val="4400"/>
              </a:spcBef>
              <a:defRPr sz="4752"/>
            </a:pPr>
            <a:r>
              <a:t>Typical recommendations are for 10-20 data values per parameter</a:t>
            </a:r>
          </a:p>
          <a:p>
            <a:pPr marL="603504" indent="-603504" defTabSz="2413955">
              <a:spcBef>
                <a:spcPts val="4400"/>
              </a:spcBef>
              <a:defRPr sz="4752"/>
            </a:pPr>
            <a:r>
              <a:t>But this ignores the role of error variance (tau): Small tau --&gt; fewer studies needed for precise estimation and model comparison</a:t>
            </a:r>
          </a:p>
          <a:p>
            <a:pPr marL="603504" indent="-603504" defTabSz="2413955">
              <a:spcBef>
                <a:spcPts val="4400"/>
              </a:spcBef>
              <a:defRPr sz="4752"/>
            </a:pPr>
            <a:r>
              <a:t>(For small k, precision of estimates depend also on the location of the X values in relation to places of large function changes)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Example 1: Raudenbush teacher expectancy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70121">
              <a:defRPr spc="-151" sz="7565"/>
            </a:lvl1pPr>
          </a:lstStyle>
          <a:p>
            <a:pPr/>
            <a:r>
              <a:t>Example 1: Raudenbush teacher expectancy data</a:t>
            </a:r>
          </a:p>
        </p:txBody>
      </p:sp>
      <p:sp>
        <p:nvSpPr>
          <p:cNvPr id="216" name="Raudenbush, S. W., &amp; Bryk, A. S. (1985). Empirical Bayes meta-analysis. Journal of Educational Statistics, 10(2), 75-98.…"/>
          <p:cNvSpPr txBox="1"/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</p:spPr>
        <p:txBody>
          <a:bodyPr/>
          <a:lstStyle/>
          <a:p>
            <a:pPr marL="655637" indent="-515937" defTabSz="457200">
              <a:lnSpc>
                <a:spcPct val="100000"/>
              </a:lnSpc>
              <a:spcBef>
                <a:spcPts val="0"/>
              </a:spcBef>
              <a:buClr>
                <a:srgbClr val="1763AB"/>
              </a:buClr>
              <a:buFont typeface="Arial"/>
              <a:buChar char="▪"/>
              <a:defRPr sz="2600">
                <a:solidFill>
                  <a:srgbClr val="1763A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u="sng">
                <a:hlinkClick r:id="rId2" invalidUrl="" action="" tgtFrame="" tooltip="" history="1" highlightClick="0" endSnd="0"/>
              </a:rPr>
              <a:t>Raudenbush, S. W., &amp; Bryk, A. S. (1985). Empirical Bayes meta-analysis. Journal of Educational Statistics, 10(2), 75-98.</a:t>
            </a:r>
            <a:endParaRPr>
              <a:solidFill>
                <a:srgbClr val="999999"/>
              </a:solidFill>
            </a:endParaRPr>
          </a:p>
          <a:p>
            <a:pPr/>
            <a:r>
              <a:rPr>
                <a:solidFill>
                  <a:srgbClr val="999999"/>
                </a:solidFill>
              </a:rPr>
              <a:t>(</a:t>
            </a:r>
            <a:r>
              <a:t>one of?) the first meta-regression models</a:t>
            </a:r>
          </a:p>
          <a:p>
            <a:pPr/>
            <a:r>
              <a:t>Teacher expectancy effect: teachers told certain students were going to "bloom"; IQ measured at end of year</a:t>
            </a:r>
          </a:p>
          <a:p>
            <a:pPr/>
            <a:r>
              <a:t>R&amp;B thought effect might be there, but would diminish if teachers were told after they already knew students </a:t>
            </a:r>
          </a:p>
          <a:p>
            <a:pPr/>
            <a:r>
              <a:t>Model:  ES ~ intercept + slope (weeks into school year)</a:t>
            </a:r>
          </a:p>
          <a:p>
            <a:pPr/>
            <a:r>
              <a:t>Looks linear, but weeks is truncated at 3: 0, 1, 2, 3 or more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