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74" r:id="rId4"/>
  </p:sldMasterIdLst>
  <p:notesMasterIdLst>
    <p:notesMasterId r:id="rId30"/>
  </p:notesMasterIdLst>
  <p:handoutMasterIdLst>
    <p:handoutMasterId r:id="rId31"/>
  </p:handoutMasterIdLst>
  <p:sldIdLst>
    <p:sldId id="262" r:id="rId5"/>
    <p:sldId id="1162" r:id="rId6"/>
    <p:sldId id="1163" r:id="rId7"/>
    <p:sldId id="284" r:id="rId8"/>
    <p:sldId id="285" r:id="rId9"/>
    <p:sldId id="286" r:id="rId10"/>
    <p:sldId id="287" r:id="rId11"/>
    <p:sldId id="600" r:id="rId12"/>
    <p:sldId id="639" r:id="rId13"/>
    <p:sldId id="606" r:id="rId14"/>
    <p:sldId id="614" r:id="rId15"/>
    <p:sldId id="640" r:id="rId16"/>
    <p:sldId id="619" r:id="rId17"/>
    <p:sldId id="615" r:id="rId18"/>
    <p:sldId id="608" r:id="rId19"/>
    <p:sldId id="616" r:id="rId20"/>
    <p:sldId id="269" r:id="rId21"/>
    <p:sldId id="483" r:id="rId22"/>
    <p:sldId id="1161" r:id="rId23"/>
    <p:sldId id="642" r:id="rId24"/>
    <p:sldId id="620" r:id="rId25"/>
    <p:sldId id="641" r:id="rId26"/>
    <p:sldId id="607" r:id="rId27"/>
    <p:sldId id="259" r:id="rId28"/>
    <p:sldId id="282" r:id="rId29"/>
  </p:sldIdLst>
  <p:sldSz cx="12192000" cy="6858000"/>
  <p:notesSz cx="6731000" cy="9855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355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92"/>
    <a:srgbClr val="007FB6"/>
    <a:srgbClr val="E0F4F8"/>
    <a:srgbClr val="FFFFFF"/>
    <a:srgbClr val="A3CBDB"/>
    <a:srgbClr val="9DC8D9"/>
    <a:srgbClr val="00BDE3"/>
    <a:srgbClr val="009DBE"/>
    <a:srgbClr val="D6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5374" autoAdjust="0"/>
  </p:normalViewPr>
  <p:slideViewPr>
    <p:cSldViewPr snapToGrid="0">
      <p:cViewPr>
        <p:scale>
          <a:sx n="61" d="100"/>
          <a:sy n="61" d="100"/>
        </p:scale>
        <p:origin x="104" y="60"/>
      </p:cViewPr>
      <p:guideLst>
        <p:guide pos="7355"/>
        <p:guide pos="325"/>
        <p:guide orient="horz" pos="216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043" y="43"/>
      </p:cViewPr>
      <p:guideLst>
        <p:guide orient="horz" pos="3104"/>
        <p:guide pos="2120"/>
      </p:guideLst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0C58247-DC68-4B56-A907-4F3DAD2F54CB}" type="datetime1">
              <a:rPr lang="de-DE"/>
              <a:pPr/>
              <a:t>19.05.2026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61488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CC05BC4-0918-4E2F-B687-433CB52F127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844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0:19:50.131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0:21:26.611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0,'19528'0,"-19498"0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0:21:52.080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0,'17228'0,"-17188"0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3075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3866280-498A-44F0-BA81-3A97E1E6A97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480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0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Konkrete Anforderungen an Datengenerierung sind in A19-43 beschrieben</a:t>
            </a:r>
          </a:p>
          <a:p>
            <a:endParaRPr lang="de-DE" dirty="0"/>
          </a:p>
          <a:p>
            <a:r>
              <a:rPr lang="de-DE" dirty="0"/>
              <a:t>Ergebnis des RR: neben einer studienindividuellen Datenerhebung kommen primär Register für den Zweck der NB infrage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66280-498A-44F0-BA81-3A97E1E6A97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157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873" indent="-172873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Was ist die Lösung des Problems?</a:t>
            </a:r>
          </a:p>
          <a:p>
            <a:pPr marL="172873" indent="-172873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172873" indent="-172873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Alternative Option, die auf folgende Vorträge überleitet.</a:t>
            </a:r>
          </a:p>
          <a:p>
            <a:pPr marL="172873" indent="-172873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172873" indent="-172873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Wir bleiben bei Registern, aber kombinieren dies mit einer Randomisierung: </a:t>
            </a:r>
            <a:r>
              <a:rPr lang="de-DE" dirty="0" err="1">
                <a:sym typeface="Wingdings" panose="05000000000000000000" pitchFamily="2" charset="2"/>
              </a:rPr>
              <a:t>rRCT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66280-498A-44F0-BA81-3A97E1E6A977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57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66280-498A-44F0-BA81-3A97E1E6A977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959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66280-498A-44F0-BA81-3A97E1E6A977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07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Konkrete Anforderungen an Datengenerierung sind in A19-43 beschrieben</a:t>
            </a:r>
          </a:p>
          <a:p>
            <a:endParaRPr lang="de-DE" dirty="0"/>
          </a:p>
          <a:p>
            <a:r>
              <a:rPr lang="de-DE" dirty="0"/>
              <a:t>Ergebnis des RR: neben einer studienindividuellen Datenerhebung kommen primär Register für den Zweck der NB infrage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66280-498A-44F0-BA81-3A97E1E6A97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23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66280-498A-44F0-BA81-3A97E1E6A97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69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Bsp</a:t>
            </a:r>
            <a:r>
              <a:rPr lang="de-DE" dirty="0"/>
              <a:t> </a:t>
            </a:r>
            <a:r>
              <a:rPr lang="de-DE" dirty="0" err="1"/>
              <a:t>Brexu</a:t>
            </a:r>
            <a:r>
              <a:rPr lang="de-DE" dirty="0"/>
              <a:t> (MCL): primäre Datenquelle stellt das EMCL-Register dar, was von vorherein nicht nur deutsche sondern auch europäische Zentren beinhaltet hat.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66280-498A-44F0-BA81-3A97E1E6A97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529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66280-498A-44F0-BA81-3A97E1E6A97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342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66280-498A-44F0-BA81-3A97E1E6A97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98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66280-498A-44F0-BA81-3A97E1E6A97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208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66280-498A-44F0-BA81-3A97E1E6A97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583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990">
              <a:defRPr/>
            </a:pPr>
            <a:r>
              <a:rPr lang="de-DE" dirty="0"/>
              <a:t>Auch bei sorgfältigster Analyse unter Erfüllung der genannten Qualitätsanforderungen sollte aufgrund potenziell unbekannter Confounder aus </a:t>
            </a:r>
            <a:r>
              <a:rPr lang="de-DE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den in der Studie beobachteten Effekten erst ab einer bestimmten Effektstärke eine Aussage zum Nutzen oder Schaden einer Intervention abgeleitet werden. </a:t>
            </a:r>
          </a:p>
          <a:p>
            <a:pPr algn="l"/>
            <a:endParaRPr lang="de-D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</a:rPr>
              <a:t>Interpretation der Ergebnisse unter Berücksichtigung der möglichen Verzerrung aufgrund des nicht randomisierten Vergleichs; insbesondere Verwendung von Schwellenwerten für Konfidenzintervalle (Test auf verschobene Nullhypothese) unter Berücksichtigung der konkreten Datenqualität </a:t>
            </a:r>
          </a:p>
          <a:p>
            <a:pPr defTabSz="921990"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66280-498A-44F0-BA81-3A97E1E6A977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23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tertitel 7">
            <a:extLst>
              <a:ext uri="{FF2B5EF4-FFF2-40B4-BE49-F238E27FC236}">
                <a16:creationId xmlns:a16="http://schemas.microsoft.com/office/drawing/2014/main" id="{162E8FD5-7CB0-454B-AF9A-2E3FDF382FC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6000" y="943648"/>
            <a:ext cx="6921502" cy="76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-108" charset="2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Institute for Quality and Efficiency</a:t>
            </a:r>
            <a:br>
              <a:rPr lang="en-US" sz="2000" kern="0" dirty="0"/>
            </a:br>
            <a:r>
              <a:rPr lang="en-US" sz="2000" kern="0" dirty="0"/>
              <a:t>in Health Care </a:t>
            </a:r>
            <a:r>
              <a:rPr lang="de-DE" sz="2000" kern="0" dirty="0"/>
              <a:t>(IQWiG)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1EACDCB-A365-42C7-BD1A-E803A6126CDA}"/>
              </a:ext>
            </a:extLst>
          </p:cNvPr>
          <p:cNvCxnSpPr>
            <a:cxnSpLocks/>
          </p:cNvCxnSpPr>
          <p:nvPr userDrawn="1"/>
        </p:nvCxnSpPr>
        <p:spPr>
          <a:xfrm>
            <a:off x="521060" y="2012630"/>
            <a:ext cx="306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3F53FA7-16D0-4453-9391-9D6F76573A6E}"/>
              </a:ext>
            </a:extLst>
          </p:cNvPr>
          <p:cNvCxnSpPr>
            <a:cxnSpLocks/>
          </p:cNvCxnSpPr>
          <p:nvPr userDrawn="1"/>
        </p:nvCxnSpPr>
        <p:spPr>
          <a:xfrm>
            <a:off x="516000" y="4723644"/>
            <a:ext cx="306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8650E660-2648-4597-B536-79FFD8AE2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7665" y="519022"/>
            <a:ext cx="1168123" cy="515871"/>
          </a:xfrm>
          <a:prstGeom prst="rect">
            <a:avLst/>
          </a:prstGeom>
        </p:spPr>
      </p:pic>
      <p:sp>
        <p:nvSpPr>
          <p:cNvPr id="22" name="Titel 6">
            <a:extLst>
              <a:ext uri="{FF2B5EF4-FFF2-40B4-BE49-F238E27FC236}">
                <a16:creationId xmlns:a16="http://schemas.microsoft.com/office/drawing/2014/main" id="{79D36D30-44F2-44CA-A83B-A33AE2A919A8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516000" y="2053018"/>
            <a:ext cx="11159788" cy="261410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/>
            </a:lvl1pPr>
          </a:lstStyle>
          <a:p>
            <a:pPr>
              <a:lnSpc>
                <a:spcPct val="100000"/>
              </a:lnSpc>
            </a:pPr>
            <a:r>
              <a:rPr lang="de-DE" sz="4800" b="0" dirty="0">
                <a:solidFill>
                  <a:schemeClr val="tx2"/>
                </a:solidFill>
              </a:rPr>
              <a:t>Titel der Präsentation</a:t>
            </a:r>
            <a:endParaRPr lang="de-DE" sz="4800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4">
            <a:extLst>
              <a:ext uri="{FF2B5EF4-FFF2-40B4-BE49-F238E27FC236}">
                <a16:creationId xmlns:a16="http://schemas.microsoft.com/office/drawing/2014/main" id="{F2A9FF09-48C6-436A-8029-96882A49BA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0" y="4419603"/>
            <a:ext cx="2844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</a:pPr>
            <a:endParaRPr lang="de-DE" sz="2400">
              <a:latin typeface="Times" pitchFamily="-108" charset="0"/>
            </a:endParaRP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034976E1-9B64-4902-A778-0F52E07C770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516000" y="6516600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7F7F7F"/>
                </a:solidFill>
                <a:latin typeface="+mn-lt"/>
                <a:cs typeface="Arial" charset="0"/>
              </a:defRPr>
            </a:lvl1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26AD8414-7790-4FE2-A998-7426FC755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255575" y="6516600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rgbClr val="7F7F7F"/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V. Vervölgyi / Registry-based NRSI in benefit assessment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BB4A3B11-B9EC-43CF-AA26-C71AB1CAA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6190" y="6516600"/>
            <a:ext cx="149981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7F7F7F"/>
                </a:solidFill>
                <a:latin typeface="+mn-lt"/>
                <a:cs typeface="Arial" charset="0"/>
              </a:defRPr>
            </a:lvl1pPr>
          </a:lstStyle>
          <a:p>
            <a:fld id="{4475E56B-8AE4-40EC-BF12-1294F96F4AD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49FE73AC-E67D-437D-9EEB-899E2DDC9DC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16000" y="1629000"/>
            <a:ext cx="11160000" cy="46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Titelplatzhalter 1">
            <a:extLst>
              <a:ext uri="{FF2B5EF4-FFF2-40B4-BE49-F238E27FC236}">
                <a16:creationId xmlns:a16="http://schemas.microsoft.com/office/drawing/2014/main" id="{1660E8E0-2E71-45FE-AC0A-51A72295A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16000" y="496446"/>
            <a:ext cx="9516438" cy="81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/>
              <a:t>Folientitel</a:t>
            </a:r>
            <a:br>
              <a:rPr lang="de-DE" dirty="0"/>
            </a:b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AD26D869-DA80-4EA4-9DD2-15A865051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7665" y="519022"/>
            <a:ext cx="1168123" cy="5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2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5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26.05.2026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V. Vervölgyi / Registry-based NRSI in benefit assessment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59F5A-24EF-46F4-8413-ADB5B4A07C8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98E6C58-3F05-4381-9FA3-BE7E7AECAD8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15999" y="1629000"/>
            <a:ext cx="5321933" cy="46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C4B43C7-F9F1-4592-B2FB-FD229867AB14}"/>
              </a:ext>
            </a:extLst>
          </p:cNvPr>
          <p:cNvSpPr>
            <a:spLocks noGrp="1"/>
          </p:cNvSpPr>
          <p:nvPr>
            <p:ph idx="13"/>
          </p:nvPr>
        </p:nvSpPr>
        <p:spPr bwMode="auto">
          <a:xfrm>
            <a:off x="6354067" y="1629000"/>
            <a:ext cx="5321933" cy="46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itelplatzhalter 1">
            <a:extLst>
              <a:ext uri="{FF2B5EF4-FFF2-40B4-BE49-F238E27FC236}">
                <a16:creationId xmlns:a16="http://schemas.microsoft.com/office/drawing/2014/main" id="{41C89343-2E15-4544-8843-1766944F4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16000" y="496446"/>
            <a:ext cx="9516438" cy="81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/>
              <a:t>Folientitel</a:t>
            </a:r>
            <a:br>
              <a:rPr lang="de-DE" dirty="0"/>
            </a:br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7404C61-A4EA-4FCB-BA60-0F4B85041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7665" y="519022"/>
            <a:ext cx="1168123" cy="5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4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26.05.2026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4244B-F0E4-4210-9AAF-DC9A03BA54A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5633BDE6-E12D-4D33-AF82-E4AEB81E3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16000" y="496446"/>
            <a:ext cx="9516438" cy="81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/>
              <a:t>Folientitel</a:t>
            </a:r>
            <a:br>
              <a:rPr lang="de-DE" dirty="0"/>
            </a:b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90DE25-890D-49DE-B1EC-6CCA42131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7665" y="519022"/>
            <a:ext cx="1168123" cy="5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4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B01B54-8270-450F-AC15-F1B2FF08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E4BE70-8E3A-4BD4-85F5-ADBA90B9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80DA19-CC94-4737-9EDB-5DBDB57E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E56B-8AE4-40EC-BF12-1294F96F4AD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F91FD85-CB61-4494-BE63-9726A50F1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7665" y="519022"/>
            <a:ext cx="1168123" cy="5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8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572000" y="4419603"/>
            <a:ext cx="2844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</a:pPr>
            <a:endParaRPr lang="de-DE" sz="2400">
              <a:latin typeface="Times" pitchFamily="-108" charset="0"/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515992" y="6516600"/>
            <a:ext cx="152400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7F7F7F"/>
                </a:solidFill>
                <a:latin typeface="+mn-lt"/>
                <a:cs typeface="Arial" charset="0"/>
              </a:defRPr>
            </a:lvl1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255575" y="6516600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rgbClr val="7F7F7F"/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V. Vervölgyi / Registry-based NRSI in benefit assessment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76190" y="6516600"/>
            <a:ext cx="149981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7F7F7F"/>
                </a:solidFill>
                <a:latin typeface="+mn-lt"/>
                <a:cs typeface="Arial" charset="0"/>
              </a:defRPr>
            </a:lvl1pPr>
          </a:lstStyle>
          <a:p>
            <a:fld id="{4475E56B-8AE4-40EC-BF12-1294F96F4AD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939731C9-5D12-4C1E-8524-E986556F6D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5938" y="1629000"/>
            <a:ext cx="11160062" cy="46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80" r:id="rId4"/>
    <p:sldLayoutId id="2147483689" r:id="rId5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tabLst/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0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0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0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08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Font typeface="Calibri" panose="020F050202020403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rgbClr val="007FB6"/>
        </a:buClr>
        <a:buFont typeface="Wingdings" pitchFamily="-108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rgbClr val="007FB6"/>
        </a:buClr>
        <a:buFont typeface="Wingdings" pitchFamily="-108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rgbClr val="007FB6"/>
        </a:buClr>
        <a:buFont typeface="Wingdings" pitchFamily="-108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rgbClr val="007FB6"/>
        </a:buClr>
        <a:buFont typeface="Wingdings" pitchFamily="-108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55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customXml" Target="../ink/ink3.xml"/><Relationship Id="rId4" Type="http://schemas.openxmlformats.org/officeDocument/2006/relationships/customXml" Target="../ink/ink1.xm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60584/GA23-02" TargetMode="External"/><Relationship Id="rId2" Type="http://schemas.openxmlformats.org/officeDocument/2006/relationships/hyperlink" Target="https://doi.org/10.1016/j.jclinepi.2022.03.0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iqwig.de/projekte/a25-13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qwig.de/projekte/a19-43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qwig.de/projekte/a19-43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6">
            <a:extLst>
              <a:ext uri="{FF2B5EF4-FFF2-40B4-BE49-F238E27FC236}">
                <a16:creationId xmlns:a16="http://schemas.microsoft.com/office/drawing/2014/main" id="{D8590764-99AF-4610-AF02-AF4AF7C9E743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516000" y="2053018"/>
            <a:ext cx="11159788" cy="261410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/>
            </a:lvl1pPr>
          </a:lstStyle>
          <a:p>
            <a:pPr>
              <a:lnSpc>
                <a:spcPct val="100000"/>
              </a:lnSpc>
            </a:pPr>
            <a:r>
              <a:rPr lang="en-US" sz="4800" b="0" dirty="0">
                <a:solidFill>
                  <a:schemeClr val="tx1"/>
                </a:solidFill>
              </a:rPr>
              <a:t>Registry-based non-randomized studies in benefit assessments</a:t>
            </a:r>
            <a:endParaRPr lang="de-DE" sz="4800" dirty="0">
              <a:solidFill>
                <a:schemeClr val="tx1"/>
              </a:solidFill>
            </a:endParaRPr>
          </a:p>
        </p:txBody>
      </p:sp>
      <p:sp>
        <p:nvSpPr>
          <p:cNvPr id="13" name="Untertitel 7">
            <a:extLst>
              <a:ext uri="{FF2B5EF4-FFF2-40B4-BE49-F238E27FC236}">
                <a16:creationId xmlns:a16="http://schemas.microsoft.com/office/drawing/2014/main" id="{613B9129-992A-432D-BFD5-1C88078A803D}"/>
              </a:ext>
            </a:extLst>
          </p:cNvPr>
          <p:cNvSpPr txBox="1">
            <a:spLocks/>
          </p:cNvSpPr>
          <p:nvPr/>
        </p:nvSpPr>
        <p:spPr bwMode="auto">
          <a:xfrm>
            <a:off x="516000" y="5182821"/>
            <a:ext cx="6921502" cy="103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-108" charset="2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2000" dirty="0">
                <a:solidFill>
                  <a:schemeClr val="tx1"/>
                </a:solidFill>
              </a:rPr>
              <a:t>NANA-Symposium 26.05.2026</a:t>
            </a:r>
          </a:p>
          <a:p>
            <a:r>
              <a:rPr lang="de-DE" sz="2000" dirty="0">
                <a:solidFill>
                  <a:schemeClr val="tx1"/>
                </a:solidFill>
              </a:rPr>
              <a:t>Volker Vervölgyi</a:t>
            </a:r>
          </a:p>
          <a:p>
            <a:r>
              <a:rPr lang="de-DE" sz="2000" dirty="0">
                <a:solidFill>
                  <a:schemeClr val="tx1"/>
                </a:solidFill>
              </a:rPr>
              <a:t>Drug Assessment Depart</a:t>
            </a:r>
            <a:r>
              <a:rPr lang="de-DE" sz="2000" dirty="0"/>
              <a:t>ment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8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6FE46-04E3-443A-A577-349ADD51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9422837" cy="921197"/>
          </a:xfrm>
        </p:spPr>
        <p:txBody>
          <a:bodyPr/>
          <a:lstStyle/>
          <a:p>
            <a:r>
              <a:rPr lang="en-US" dirty="0"/>
              <a:t>Previous experience in the development of concepts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B14C-2454-463B-A12B-F2654FCE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30" y="1039102"/>
            <a:ext cx="11582400" cy="4772000"/>
          </a:xfrm>
        </p:spPr>
        <p:txBody>
          <a:bodyPr/>
          <a:lstStyle/>
          <a:p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b="1" dirty="0" err="1">
                <a:solidFill>
                  <a:schemeClr val="tx2"/>
                </a:solidFill>
              </a:rPr>
              <a:t>indication-specific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registries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/>
              <a:t>generally</a:t>
            </a:r>
            <a:r>
              <a:rPr lang="de-DE" dirty="0"/>
              <a:t> </a:t>
            </a:r>
            <a:r>
              <a:rPr lang="de-DE" b="1" dirty="0" err="1">
                <a:solidFill>
                  <a:schemeClr val="tx2"/>
                </a:solidFill>
              </a:rPr>
              <a:t>suitable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as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primary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data</a:t>
            </a:r>
            <a:r>
              <a:rPr lang="de-DE" b="1" dirty="0">
                <a:solidFill>
                  <a:schemeClr val="tx2"/>
                </a:solidFill>
              </a:rPr>
              <a:t> source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AbD</a:t>
            </a:r>
            <a:r>
              <a:rPr lang="de-DE" dirty="0"/>
              <a:t>!:</a:t>
            </a:r>
          </a:p>
          <a:p>
            <a:pPr lvl="1"/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 (</a:t>
            </a:r>
            <a:r>
              <a:rPr lang="de-DE" dirty="0" err="1"/>
              <a:t>protocol</a:t>
            </a:r>
            <a:r>
              <a:rPr lang="de-DE" dirty="0"/>
              <a:t>, </a:t>
            </a:r>
            <a:r>
              <a:rPr lang="de-DE" dirty="0" err="1"/>
              <a:t>data</a:t>
            </a:r>
            <a:r>
              <a:rPr lang="de-DE" dirty="0"/>
              <a:t> plan),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publicly</a:t>
            </a:r>
            <a:r>
              <a:rPr lang="de-DE" dirty="0"/>
              <a:t> </a:t>
            </a:r>
            <a:r>
              <a:rPr lang="de-DE" dirty="0" err="1"/>
              <a:t>available</a:t>
            </a:r>
            <a:endParaRPr lang="de-DE" dirty="0"/>
          </a:p>
          <a:p>
            <a:pPr lvl="1"/>
            <a:r>
              <a:rPr lang="de-DE" dirty="0">
                <a:sym typeface="Wingdings" panose="05000000000000000000" pitchFamily="2" charset="2"/>
              </a:rPr>
              <a:t>Extensive </a:t>
            </a:r>
            <a:r>
              <a:rPr lang="de-DE" dirty="0" err="1">
                <a:sym typeface="Wingdings" panose="05000000000000000000" pitchFamily="2" charset="2"/>
              </a:rPr>
              <a:t>data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sets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some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precise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definitions</a:t>
            </a:r>
            <a:r>
              <a:rPr lang="de-DE" dirty="0">
                <a:sym typeface="Wingdings" panose="05000000000000000000" pitchFamily="2" charset="2"/>
              </a:rPr>
              <a:t> / </a:t>
            </a:r>
            <a:r>
              <a:rPr lang="de-DE" dirty="0" err="1">
                <a:sym typeface="Wingdings" panose="05000000000000000000" pitchFamily="2" charset="2"/>
              </a:rPr>
              <a:t>dates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/>
              <a:t>Training on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collection</a:t>
            </a:r>
            <a:r>
              <a:rPr lang="de-DE" dirty="0"/>
              <a:t>, </a:t>
            </a:r>
            <a:r>
              <a:rPr lang="de-DE" dirty="0" err="1"/>
              <a:t>plausibility</a:t>
            </a:r>
            <a:r>
              <a:rPr lang="de-DE" dirty="0"/>
              <a:t> </a:t>
            </a:r>
            <a:r>
              <a:rPr lang="de-DE" dirty="0" err="1"/>
              <a:t>checks</a:t>
            </a:r>
            <a:r>
              <a:rPr lang="de-DE" dirty="0"/>
              <a:t>,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extent</a:t>
            </a:r>
            <a:r>
              <a:rPr lang="de-DE" dirty="0"/>
              <a:t> SDV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Patient </a:t>
            </a:r>
            <a:r>
              <a:rPr lang="de-DE" dirty="0" err="1">
                <a:sym typeface="Wingdings" panose="05000000000000000000" pitchFamily="2" charset="2"/>
              </a:rPr>
              <a:t>population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interest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benefit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assessment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largely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defined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r>
              <a:rPr lang="de-DE" b="1" dirty="0" err="1">
                <a:solidFill>
                  <a:schemeClr val="tx2"/>
                </a:solidFill>
                <a:cs typeface="+mn-cs"/>
              </a:rPr>
              <a:t>Requirements</a:t>
            </a:r>
            <a:r>
              <a:rPr lang="de-DE" b="1" dirty="0">
                <a:solidFill>
                  <a:schemeClr val="tx2"/>
                </a:solidFill>
                <a:cs typeface="+mn-cs"/>
              </a:rPr>
              <a:t> </a:t>
            </a:r>
            <a:r>
              <a:rPr lang="de-DE" b="1" dirty="0" err="1">
                <a:solidFill>
                  <a:schemeClr val="tx2"/>
                </a:solidFill>
                <a:cs typeface="+mn-cs"/>
              </a:rPr>
              <a:t>for</a:t>
            </a:r>
            <a:r>
              <a:rPr lang="de-DE" b="1" dirty="0">
                <a:solidFill>
                  <a:schemeClr val="tx2"/>
                </a:solidFill>
                <a:cs typeface="+mn-cs"/>
              </a:rPr>
              <a:t> </a:t>
            </a:r>
            <a:r>
              <a:rPr lang="de-DE" b="1" dirty="0" err="1">
                <a:solidFill>
                  <a:schemeClr val="tx2"/>
                </a:solidFill>
                <a:cs typeface="+mn-cs"/>
              </a:rPr>
              <a:t>adjustment</a:t>
            </a:r>
            <a:r>
              <a:rPr lang="de-DE" b="1" dirty="0">
                <a:solidFill>
                  <a:schemeClr val="tx2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(</a:t>
            </a:r>
            <a:r>
              <a:rPr lang="de-DE" dirty="0" err="1">
                <a:cs typeface="+mn-cs"/>
              </a:rPr>
              <a:t>across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cs typeface="+mn-cs"/>
              </a:rPr>
              <a:t>registries</a:t>
            </a:r>
            <a:r>
              <a:rPr lang="de-DE" dirty="0"/>
              <a:t>):</a:t>
            </a:r>
          </a:p>
          <a:p>
            <a:pPr lvl="1"/>
            <a:r>
              <a:rPr lang="de-DE" dirty="0" err="1"/>
              <a:t>Consistent</a:t>
            </a:r>
            <a:r>
              <a:rPr lang="de-DE" dirty="0"/>
              <a:t> </a:t>
            </a:r>
            <a:r>
              <a:rPr lang="de-DE" dirty="0" err="1"/>
              <a:t>reporting</a:t>
            </a:r>
            <a:r>
              <a:rPr lang="de-DE" dirty="0"/>
              <a:t> and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collection</a:t>
            </a:r>
            <a:r>
              <a:rPr lang="de-DE" dirty="0"/>
              <a:t> at </a:t>
            </a:r>
            <a:r>
              <a:rPr lang="de-DE" dirty="0" err="1"/>
              <a:t>sufficient</a:t>
            </a:r>
            <a:r>
              <a:rPr lang="de-DE" dirty="0"/>
              <a:t> </a:t>
            </a:r>
            <a:r>
              <a:rPr lang="de-DE" dirty="0" err="1"/>
              <a:t>frequency</a:t>
            </a:r>
            <a:endParaRPr lang="de-DE" dirty="0"/>
          </a:p>
          <a:p>
            <a:pPr lvl="1"/>
            <a:r>
              <a:rPr lang="de-DE" dirty="0"/>
              <a:t>(</a:t>
            </a:r>
            <a:r>
              <a:rPr lang="de-DE" dirty="0" err="1"/>
              <a:t>standardized</a:t>
            </a:r>
            <a:r>
              <a:rPr lang="de-DE" dirty="0"/>
              <a:t>) </a:t>
            </a:r>
            <a:r>
              <a:rPr lang="de-DE" dirty="0" err="1"/>
              <a:t>collection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adverse </a:t>
            </a:r>
            <a:r>
              <a:rPr lang="de-DE" dirty="0" err="1"/>
              <a:t>events</a:t>
            </a:r>
            <a:r>
              <a:rPr lang="de-DE" dirty="0"/>
              <a:t> &amp; </a:t>
            </a:r>
            <a:r>
              <a:rPr lang="de-DE" dirty="0" err="1"/>
              <a:t>patient-reported</a:t>
            </a:r>
            <a:r>
              <a:rPr lang="de-DE" dirty="0"/>
              <a:t> </a:t>
            </a:r>
            <a:r>
              <a:rPr lang="de-DE" dirty="0" err="1"/>
              <a:t>outcomes</a:t>
            </a:r>
            <a:endParaRPr lang="de-DE" dirty="0"/>
          </a:p>
          <a:p>
            <a:pPr lvl="1"/>
            <a:r>
              <a:rPr lang="de-DE" dirty="0"/>
              <a:t>Collection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systematically</a:t>
            </a:r>
            <a:r>
              <a:rPr lang="de-DE" dirty="0"/>
              <a:t> </a:t>
            </a:r>
            <a:r>
              <a:rPr lang="de-DE" dirty="0" err="1"/>
              <a:t>identified</a:t>
            </a:r>
            <a:r>
              <a:rPr lang="de-DE" dirty="0"/>
              <a:t> </a:t>
            </a:r>
            <a:r>
              <a:rPr lang="de-DE" dirty="0" err="1"/>
              <a:t>confounders</a:t>
            </a:r>
            <a:endParaRPr lang="de-DE" dirty="0"/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Study based solely on retrospective data not possible</a:t>
            </a:r>
            <a:endParaRPr lang="de-DE" b="1" dirty="0">
              <a:solidFill>
                <a:schemeClr val="tx2"/>
              </a:solidFill>
            </a:endParaRPr>
          </a:p>
          <a:p>
            <a:pPr lvl="1"/>
            <a:endParaRPr lang="de-DE" dirty="0">
              <a:cs typeface="+mn-cs"/>
            </a:endParaRP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DFBD5F-6385-4F55-98B2-EF0C98A8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AFB839-D480-4004-9B8F-7EE24F75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9CAA6C-132F-4BD1-82C3-7EA208BC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7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A06DB806-9561-4A87-9E68-245FC2FF2296}"/>
              </a:ext>
            </a:extLst>
          </p:cNvPr>
          <p:cNvSpPr/>
          <p:nvPr/>
        </p:nvSpPr>
        <p:spPr>
          <a:xfrm>
            <a:off x="3719737" y="6073474"/>
            <a:ext cx="7128792" cy="451870"/>
          </a:xfrm>
          <a:prstGeom prst="rightArrow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A6CD90-99A3-445C-86BC-E21FFCD0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15" y="460155"/>
            <a:ext cx="9422837" cy="921197"/>
          </a:xfrm>
        </p:spPr>
        <p:txBody>
          <a:bodyPr/>
          <a:lstStyle/>
          <a:p>
            <a:r>
              <a:rPr lang="en-US" dirty="0"/>
              <a:t>Strong preference for the new drug — will there be enough patients to recruit for the control arm after approval?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C187DD-6954-4518-8279-99FC2A1F3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772000"/>
          </a:xfrm>
        </p:spPr>
        <p:txBody>
          <a:bodyPr/>
          <a:lstStyle/>
          <a:p>
            <a:r>
              <a:rPr lang="de-DE" dirty="0"/>
              <a:t>In Germany,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drugs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eligible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reimbursement</a:t>
            </a:r>
            <a:r>
              <a:rPr lang="de-DE" dirty="0"/>
              <a:t> </a:t>
            </a:r>
            <a:r>
              <a:rPr lang="de-DE" dirty="0" err="1"/>
              <a:t>immediately</a:t>
            </a:r>
            <a:r>
              <a:rPr lang="de-DE" dirty="0"/>
              <a:t> upon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access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it</a:t>
            </a:r>
            <a:r>
              <a:rPr lang="de-DE" dirty="0">
                <a:sym typeface="Wingdings" panose="05000000000000000000" pitchFamily="2" charset="2"/>
              </a:rPr>
              <a:t> possible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recruit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enough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patients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control</a:t>
            </a:r>
            <a:r>
              <a:rPr lang="de-DE" dirty="0">
                <a:sym typeface="Wingdings" panose="05000000000000000000" pitchFamily="2" charset="2"/>
              </a:rPr>
              <a:t> arm in a </a:t>
            </a:r>
            <a:r>
              <a:rPr lang="de-DE" dirty="0" err="1">
                <a:sym typeface="Wingdings" panose="05000000000000000000" pitchFamily="2" charset="2"/>
              </a:rPr>
              <a:t>prospective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data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collection</a:t>
            </a:r>
            <a:r>
              <a:rPr lang="de-DE" dirty="0">
                <a:sym typeface="Wingdings" panose="05000000000000000000" pitchFamily="2" charset="2"/>
              </a:rPr>
              <a:t>? </a:t>
            </a:r>
            <a:r>
              <a:rPr lang="de-DE" dirty="0"/>
              <a:t>(e. g.: </a:t>
            </a:r>
            <a:r>
              <a:rPr lang="de-DE" dirty="0" err="1"/>
              <a:t>Brexucabtagene</a:t>
            </a:r>
            <a:r>
              <a:rPr lang="de-DE" dirty="0"/>
              <a:t> </a:t>
            </a:r>
            <a:r>
              <a:rPr lang="de-DE" dirty="0" err="1"/>
              <a:t>autoleucel</a:t>
            </a:r>
            <a:r>
              <a:rPr lang="de-DE" dirty="0"/>
              <a:t> in </a:t>
            </a:r>
            <a:r>
              <a:rPr lang="de-DE" dirty="0" err="1"/>
              <a:t>mantle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lymphoma</a:t>
            </a:r>
            <a:r>
              <a:rPr lang="de-DE" dirty="0"/>
              <a:t>)</a:t>
            </a:r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involve</a:t>
            </a:r>
            <a:r>
              <a:rPr lang="de-DE" dirty="0"/>
              <a:t> </a:t>
            </a:r>
            <a:r>
              <a:rPr lang="de-DE" dirty="0" err="1"/>
              <a:t>centres</a:t>
            </a:r>
            <a:r>
              <a:rPr lang="de-DE" dirty="0"/>
              <a:t> outside </a:t>
            </a:r>
            <a:r>
              <a:rPr lang="de-DE" dirty="0" err="1"/>
              <a:t>of</a:t>
            </a:r>
            <a:r>
              <a:rPr lang="de-DE" dirty="0"/>
              <a:t> Germany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Consider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transferability to the German health care context</a:t>
            </a:r>
            <a:r>
              <a:rPr lang="de-DE" dirty="0">
                <a:sym typeface="Wingdings" panose="05000000000000000000" pitchFamily="2" charset="2"/>
              </a:rPr>
              <a:t>!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D12929-42AD-4243-8B8D-365D8FDB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60A38B-9AF3-4645-9A0C-A042F38E6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D9CF0-EE75-41FA-BC4E-4E9F0659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49AFAA0-3857-41C7-AEE2-30235A1A5353}"/>
              </a:ext>
            </a:extLst>
          </p:cNvPr>
          <p:cNvSpPr txBox="1"/>
          <p:nvPr/>
        </p:nvSpPr>
        <p:spPr>
          <a:xfrm flipH="1">
            <a:off x="3719737" y="6133405"/>
            <a:ext cx="64087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>
                <a:solidFill>
                  <a:schemeClr val="tx2"/>
                </a:solidFill>
                <a:latin typeface="+mj-lt"/>
              </a:rPr>
              <a:t>New </a:t>
            </a:r>
            <a:r>
              <a:rPr lang="de-DE" sz="1600" i="1" dirty="0" err="1">
                <a:solidFill>
                  <a:schemeClr val="tx2"/>
                </a:solidFill>
                <a:latin typeface="+mj-lt"/>
              </a:rPr>
              <a:t>drug</a:t>
            </a:r>
            <a:r>
              <a:rPr lang="de-DE" sz="1600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tx2"/>
                </a:solidFill>
                <a:latin typeface="+mj-lt"/>
              </a:rPr>
              <a:t>is</a:t>
            </a:r>
            <a:r>
              <a:rPr lang="de-DE" sz="1600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tx2"/>
                </a:solidFill>
                <a:latin typeface="+mj-lt"/>
              </a:rPr>
              <a:t>becoming</a:t>
            </a:r>
            <a:r>
              <a:rPr lang="de-DE" sz="1600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tx2"/>
                </a:solidFill>
                <a:latin typeface="+mj-lt"/>
              </a:rPr>
              <a:t>established</a:t>
            </a:r>
            <a:r>
              <a:rPr lang="de-DE" sz="1600" i="1" dirty="0">
                <a:solidFill>
                  <a:schemeClr val="tx2"/>
                </a:solidFill>
                <a:latin typeface="+mj-lt"/>
              </a:rPr>
              <a:t> in </a:t>
            </a:r>
            <a:r>
              <a:rPr lang="de-DE" sz="1600" i="1" dirty="0" err="1">
                <a:solidFill>
                  <a:schemeClr val="tx2"/>
                </a:solidFill>
                <a:latin typeface="+mj-lt"/>
              </a:rPr>
              <a:t>clinical</a:t>
            </a:r>
            <a:r>
              <a:rPr lang="de-DE" sz="1600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tx2"/>
                </a:solidFill>
                <a:latin typeface="+mj-lt"/>
              </a:rPr>
              <a:t>practice</a:t>
            </a:r>
            <a:endParaRPr lang="de-DE" sz="1600" i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EE26F06-F9D9-4A82-85B4-7D7C1284A400}"/>
              </a:ext>
            </a:extLst>
          </p:cNvPr>
          <p:cNvGrpSpPr/>
          <p:nvPr/>
        </p:nvGrpSpPr>
        <p:grpSpPr>
          <a:xfrm>
            <a:off x="839417" y="4212377"/>
            <a:ext cx="10081119" cy="1736903"/>
            <a:chOff x="839417" y="4212377"/>
            <a:chExt cx="10081119" cy="1736903"/>
          </a:xfrm>
        </p:grpSpPr>
        <p:sp>
          <p:nvSpPr>
            <p:cNvPr id="7" name="Pfeil: nach rechts 6">
              <a:extLst>
                <a:ext uri="{FF2B5EF4-FFF2-40B4-BE49-F238E27FC236}">
                  <a16:creationId xmlns:a16="http://schemas.microsoft.com/office/drawing/2014/main" id="{F497C015-6DEE-41FA-8AFB-DB2E42A36F0F}"/>
                </a:ext>
              </a:extLst>
            </p:cNvPr>
            <p:cNvSpPr/>
            <p:nvPr/>
          </p:nvSpPr>
          <p:spPr>
            <a:xfrm>
              <a:off x="1199457" y="4814326"/>
              <a:ext cx="9649072" cy="5565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BFFD9DEB-5DAF-43D7-A786-9D169F037230}"/>
                </a:ext>
              </a:extLst>
            </p:cNvPr>
            <p:cNvCxnSpPr>
              <a:cxnSpLocks/>
            </p:cNvCxnSpPr>
            <p:nvPr/>
          </p:nvCxnSpPr>
          <p:spPr>
            <a:xfrm>
              <a:off x="2495601" y="4941168"/>
              <a:ext cx="0" cy="4297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0B004F73-A902-4C5D-AFDB-B2C3E40EAEDD}"/>
                </a:ext>
              </a:extLst>
            </p:cNvPr>
            <p:cNvCxnSpPr>
              <a:cxnSpLocks/>
            </p:cNvCxnSpPr>
            <p:nvPr/>
          </p:nvCxnSpPr>
          <p:spPr>
            <a:xfrm>
              <a:off x="3719737" y="4941168"/>
              <a:ext cx="0" cy="4297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1AFF50D2-329F-441B-8669-7ED92CB9F31C}"/>
                </a:ext>
              </a:extLst>
            </p:cNvPr>
            <p:cNvCxnSpPr>
              <a:cxnSpLocks/>
            </p:cNvCxnSpPr>
            <p:nvPr/>
          </p:nvCxnSpPr>
          <p:spPr>
            <a:xfrm>
              <a:off x="5303913" y="4941168"/>
              <a:ext cx="0" cy="4297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E71D3B40-CE86-4AA6-98E0-25EDC92B41F7}"/>
                </a:ext>
              </a:extLst>
            </p:cNvPr>
            <p:cNvCxnSpPr>
              <a:cxnSpLocks/>
            </p:cNvCxnSpPr>
            <p:nvPr/>
          </p:nvCxnSpPr>
          <p:spPr>
            <a:xfrm>
              <a:off x="10128449" y="4941168"/>
              <a:ext cx="0" cy="4297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17CDEA61-8659-4122-A662-754D250CCF4B}"/>
                </a:ext>
              </a:extLst>
            </p:cNvPr>
            <p:cNvSpPr/>
            <p:nvPr/>
          </p:nvSpPr>
          <p:spPr>
            <a:xfrm>
              <a:off x="1775519" y="5370918"/>
              <a:ext cx="1296146" cy="5565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sysClr val="windowText" lastClr="000000"/>
                  </a:solidFill>
                </a:rPr>
                <a:t>Market  </a:t>
              </a:r>
              <a:r>
                <a:rPr lang="de-DE" sz="1400" b="1" dirty="0" err="1">
                  <a:solidFill>
                    <a:sysClr val="windowText" lastClr="000000"/>
                  </a:solidFill>
                </a:rPr>
                <a:t>authorization</a:t>
              </a:r>
              <a:endParaRPr lang="de-DE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713DA682-1E01-44A5-80A7-950827896C22}"/>
                </a:ext>
              </a:extLst>
            </p:cNvPr>
            <p:cNvSpPr/>
            <p:nvPr/>
          </p:nvSpPr>
          <p:spPr>
            <a:xfrm>
              <a:off x="3287689" y="5380654"/>
              <a:ext cx="1066325" cy="5565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sysClr val="windowText" lastClr="000000"/>
                  </a:solidFill>
                </a:rPr>
                <a:t>Market </a:t>
              </a:r>
              <a:r>
                <a:rPr lang="de-DE" sz="1400" b="1" dirty="0" err="1">
                  <a:solidFill>
                    <a:sysClr val="windowText" lastClr="000000"/>
                  </a:solidFill>
                </a:rPr>
                <a:t>access</a:t>
              </a:r>
              <a:endParaRPr lang="de-DE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68697DC8-4F61-45C6-A52F-1909B7E8F3F9}"/>
                </a:ext>
              </a:extLst>
            </p:cNvPr>
            <p:cNvSpPr/>
            <p:nvPr/>
          </p:nvSpPr>
          <p:spPr>
            <a:xfrm>
              <a:off x="4784542" y="5392688"/>
              <a:ext cx="1066325" cy="5565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sysClr val="windowText" lastClr="000000"/>
                  </a:solidFill>
                </a:rPr>
                <a:t>Start </a:t>
              </a:r>
              <a:r>
                <a:rPr lang="de-DE" sz="1400" b="1" dirty="0" err="1">
                  <a:solidFill>
                    <a:sysClr val="windowText" lastClr="000000"/>
                  </a:solidFill>
                </a:rPr>
                <a:t>of</a:t>
              </a:r>
              <a:r>
                <a:rPr lang="de-DE" sz="1400" b="1" dirty="0">
                  <a:solidFill>
                    <a:sysClr val="windowText" lastClr="000000"/>
                  </a:solidFill>
                </a:rPr>
                <a:t> </a:t>
              </a:r>
              <a:r>
                <a:rPr lang="de-DE" sz="1400" b="1" dirty="0" err="1">
                  <a:solidFill>
                    <a:sysClr val="windowText" lastClr="000000"/>
                  </a:solidFill>
                </a:rPr>
                <a:t>AbD</a:t>
              </a:r>
              <a:endParaRPr lang="de-DE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52462A26-1444-452C-996A-79727D9CD32A}"/>
                </a:ext>
              </a:extLst>
            </p:cNvPr>
            <p:cNvSpPr/>
            <p:nvPr/>
          </p:nvSpPr>
          <p:spPr>
            <a:xfrm>
              <a:off x="9120340" y="5392688"/>
              <a:ext cx="1800196" cy="5565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 err="1"/>
                <a:t>Renewed</a:t>
              </a:r>
              <a:r>
                <a:rPr lang="de-DE" sz="1400" b="1" dirty="0"/>
                <a:t> </a:t>
              </a:r>
              <a:r>
                <a:rPr lang="de-DE" sz="1400" b="1" dirty="0" err="1"/>
                <a:t>benefit</a:t>
              </a:r>
              <a:r>
                <a:rPr lang="de-DE" sz="1400" b="1" dirty="0"/>
                <a:t> </a:t>
              </a:r>
              <a:r>
                <a:rPr lang="de-DE" sz="1400" b="1" dirty="0" err="1"/>
                <a:t>assessment</a:t>
              </a:r>
              <a:endParaRPr lang="de-DE" sz="1400" b="1" dirty="0"/>
            </a:p>
          </p:txBody>
        </p: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BE4118CE-E25A-4C7D-A927-684745DF3EB7}"/>
                </a:ext>
              </a:extLst>
            </p:cNvPr>
            <p:cNvCxnSpPr>
              <a:cxnSpLocks/>
            </p:cNvCxnSpPr>
            <p:nvPr/>
          </p:nvCxnSpPr>
          <p:spPr>
            <a:xfrm>
              <a:off x="1487489" y="4725144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D9211B00-46D3-416A-91C1-CC6949F6EC44}"/>
                </a:ext>
              </a:extLst>
            </p:cNvPr>
            <p:cNvSpPr txBox="1"/>
            <p:nvPr/>
          </p:nvSpPr>
          <p:spPr>
            <a:xfrm>
              <a:off x="839417" y="4212377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latin typeface="+mn-lt"/>
                </a:rPr>
                <a:t>Initiation </a:t>
              </a:r>
              <a:r>
                <a:rPr lang="de-DE" sz="1600" b="1" dirty="0" err="1">
                  <a:latin typeface="+mn-lt"/>
                </a:rPr>
                <a:t>of</a:t>
              </a:r>
              <a:r>
                <a:rPr lang="de-DE" sz="1600" b="1" dirty="0">
                  <a:latin typeface="+mn-lt"/>
                </a:rPr>
                <a:t> </a:t>
              </a:r>
              <a:r>
                <a:rPr lang="de-DE" sz="1600" b="1" dirty="0" err="1">
                  <a:latin typeface="+mn-lt"/>
                </a:rPr>
                <a:t>procedure</a:t>
              </a:r>
              <a:endParaRPr lang="de-DE" sz="1600" b="1" dirty="0">
                <a:latin typeface="+mn-lt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206733DF-E705-445F-B4F9-0056619CFE0D}"/>
                </a:ext>
              </a:extLst>
            </p:cNvPr>
            <p:cNvSpPr txBox="1"/>
            <p:nvPr/>
          </p:nvSpPr>
          <p:spPr>
            <a:xfrm>
              <a:off x="2957737" y="4212377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err="1">
                  <a:latin typeface="+mn-lt"/>
                </a:rPr>
                <a:t>Mandating</a:t>
              </a:r>
              <a:r>
                <a:rPr lang="de-DE" sz="1600" b="1" dirty="0">
                  <a:latin typeface="+mn-lt"/>
                </a:rPr>
                <a:t> </a:t>
              </a:r>
              <a:r>
                <a:rPr lang="de-DE" sz="1600" b="1" dirty="0" err="1">
                  <a:latin typeface="+mn-lt"/>
                </a:rPr>
                <a:t>of</a:t>
              </a:r>
              <a:r>
                <a:rPr lang="de-DE" sz="1600" b="1" dirty="0">
                  <a:latin typeface="+mn-lt"/>
                </a:rPr>
                <a:t> </a:t>
              </a:r>
              <a:r>
                <a:rPr lang="de-DE" sz="1600" b="1" dirty="0" err="1">
                  <a:latin typeface="+mn-lt"/>
                </a:rPr>
                <a:t>AbD</a:t>
              </a:r>
              <a:endParaRPr lang="de-DE" sz="1600" b="1" dirty="0">
                <a:latin typeface="+mn-lt"/>
              </a:endParaRPr>
            </a:p>
          </p:txBody>
        </p: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80DC3F1E-22BA-4B4B-BA0D-7CFA7A16F045}"/>
                </a:ext>
              </a:extLst>
            </p:cNvPr>
            <p:cNvCxnSpPr>
              <a:cxnSpLocks/>
            </p:cNvCxnSpPr>
            <p:nvPr/>
          </p:nvCxnSpPr>
          <p:spPr>
            <a:xfrm>
              <a:off x="3719737" y="4724691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0B164F07-BA04-47CA-99D2-DB631F0D874D}"/>
              </a:ext>
            </a:extLst>
          </p:cNvPr>
          <p:cNvSpPr/>
          <p:nvPr/>
        </p:nvSpPr>
        <p:spPr>
          <a:xfrm>
            <a:off x="5310176" y="4816517"/>
            <a:ext cx="2009959" cy="55659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err="1">
                <a:solidFill>
                  <a:schemeClr val="tx2"/>
                </a:solidFill>
              </a:rPr>
              <a:t>recruitment</a:t>
            </a:r>
            <a:endParaRPr lang="de-DE" i="1" dirty="0">
              <a:solidFill>
                <a:schemeClr val="tx2"/>
              </a:solidFill>
            </a:endParaRPr>
          </a:p>
        </p:txBody>
      </p:sp>
      <p:sp>
        <p:nvSpPr>
          <p:cNvPr id="33" name="Pfeil: nach rechts 32">
            <a:extLst>
              <a:ext uri="{FF2B5EF4-FFF2-40B4-BE49-F238E27FC236}">
                <a16:creationId xmlns:a16="http://schemas.microsoft.com/office/drawing/2014/main" id="{55F99FBD-DEE1-4839-92BB-96B7DC54B0C4}"/>
              </a:ext>
            </a:extLst>
          </p:cNvPr>
          <p:cNvSpPr/>
          <p:nvPr/>
        </p:nvSpPr>
        <p:spPr>
          <a:xfrm>
            <a:off x="3719737" y="4814326"/>
            <a:ext cx="1584171" cy="55659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>
                <a:solidFill>
                  <a:schemeClr val="tx2"/>
                </a:solidFill>
              </a:rPr>
              <a:t>Review </a:t>
            </a:r>
            <a:r>
              <a:rPr lang="de-DE" i="1" dirty="0" err="1">
                <a:solidFill>
                  <a:schemeClr val="tx2"/>
                </a:solidFill>
              </a:rPr>
              <a:t>of</a:t>
            </a:r>
            <a:r>
              <a:rPr lang="de-DE" i="1" dirty="0">
                <a:solidFill>
                  <a:schemeClr val="tx2"/>
                </a:solidFill>
              </a:rPr>
              <a:t> </a:t>
            </a:r>
            <a:r>
              <a:rPr lang="de-DE" i="1" dirty="0" err="1">
                <a:solidFill>
                  <a:schemeClr val="tx2"/>
                </a:solidFill>
              </a:rPr>
              <a:t>protocol</a:t>
            </a:r>
            <a:r>
              <a:rPr lang="de-DE" i="1" dirty="0">
                <a:solidFill>
                  <a:schemeClr val="tx2"/>
                </a:solidFill>
              </a:rPr>
              <a:t>/SAP</a:t>
            </a:r>
          </a:p>
        </p:txBody>
      </p:sp>
    </p:spTree>
    <p:extLst>
      <p:ext uri="{BB962C8B-B14F-4D97-AF65-F5344CB8AC3E}">
        <p14:creationId xmlns:p14="http://schemas.microsoft.com/office/powerpoint/2010/main" val="32079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uiExpand="1" build="p"/>
      <p:bldP spid="24" grpId="0"/>
      <p:bldP spid="34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73C7BE1-773B-42B0-B195-1FFCC4EB0946}"/>
              </a:ext>
            </a:extLst>
          </p:cNvPr>
          <p:cNvSpPr txBox="1"/>
          <p:nvPr/>
        </p:nvSpPr>
        <p:spPr>
          <a:xfrm>
            <a:off x="3287688" y="2616224"/>
            <a:ext cx="2916933" cy="221599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sz="2600" b="1" dirty="0">
                <a:latin typeface="+mn-lt"/>
              </a:rPr>
              <a:t>P</a:t>
            </a:r>
            <a:r>
              <a:rPr lang="de-DE" sz="2600" dirty="0">
                <a:latin typeface="+mn-lt"/>
              </a:rPr>
              <a:t>-</a:t>
            </a:r>
            <a:r>
              <a:rPr lang="de-DE" sz="2600" dirty="0" err="1">
                <a:latin typeface="+mn-lt"/>
              </a:rPr>
              <a:t>atients</a:t>
            </a:r>
            <a:endParaRPr lang="de-DE" sz="2600" dirty="0">
              <a:latin typeface="+mn-lt"/>
            </a:endParaRPr>
          </a:p>
          <a:p>
            <a:r>
              <a:rPr lang="de-DE" sz="2600" b="1" dirty="0">
                <a:latin typeface="+mn-lt"/>
              </a:rPr>
              <a:t>I</a:t>
            </a:r>
            <a:r>
              <a:rPr lang="de-DE" sz="2600" dirty="0">
                <a:latin typeface="+mn-lt"/>
              </a:rPr>
              <a:t>-</a:t>
            </a:r>
            <a:r>
              <a:rPr lang="de-DE" sz="2600" dirty="0" err="1">
                <a:latin typeface="+mn-lt"/>
              </a:rPr>
              <a:t>ntervention</a:t>
            </a:r>
            <a:endParaRPr lang="de-DE" sz="2600" dirty="0">
              <a:latin typeface="+mn-lt"/>
            </a:endParaRPr>
          </a:p>
          <a:p>
            <a:r>
              <a:rPr lang="de-DE" sz="2600" b="1" dirty="0">
                <a:latin typeface="+mn-lt"/>
              </a:rPr>
              <a:t>C</a:t>
            </a:r>
            <a:r>
              <a:rPr lang="de-DE" sz="2600" dirty="0">
                <a:latin typeface="+mn-lt"/>
              </a:rPr>
              <a:t>-</a:t>
            </a:r>
            <a:r>
              <a:rPr lang="de-DE" sz="2600" dirty="0" err="1">
                <a:latin typeface="+mn-lt"/>
              </a:rPr>
              <a:t>omparator</a:t>
            </a:r>
            <a:endParaRPr lang="de-DE" sz="2600" dirty="0">
              <a:latin typeface="+mn-lt"/>
            </a:endParaRPr>
          </a:p>
          <a:p>
            <a:r>
              <a:rPr lang="de-DE" sz="2600" b="1" dirty="0">
                <a:latin typeface="+mn-lt"/>
              </a:rPr>
              <a:t>O</a:t>
            </a:r>
            <a:r>
              <a:rPr lang="de-DE" sz="2600" dirty="0">
                <a:latin typeface="+mn-lt"/>
              </a:rPr>
              <a:t>-</a:t>
            </a:r>
            <a:r>
              <a:rPr lang="de-DE" sz="2600" dirty="0" err="1">
                <a:latin typeface="+mn-lt"/>
              </a:rPr>
              <a:t>utcome</a:t>
            </a:r>
            <a:endParaRPr lang="de-DE" sz="2600" dirty="0">
              <a:latin typeface="+mn-lt"/>
            </a:endParaRPr>
          </a:p>
          <a:p>
            <a:endParaRPr lang="de-DE" sz="800" dirty="0">
              <a:latin typeface="+mn-lt"/>
            </a:endParaRPr>
          </a:p>
          <a:p>
            <a:r>
              <a:rPr lang="de-DE" sz="2600" b="1" dirty="0">
                <a:solidFill>
                  <a:srgbClr val="FF0000"/>
                </a:solidFill>
                <a:latin typeface="+mn-lt"/>
              </a:rPr>
              <a:t>+ </a:t>
            </a:r>
            <a:r>
              <a:rPr lang="de-DE" sz="2600" b="1" dirty="0" err="1">
                <a:solidFill>
                  <a:srgbClr val="FF0000"/>
                </a:solidFill>
                <a:latin typeface="+mn-lt"/>
              </a:rPr>
              <a:t>Confounders</a:t>
            </a:r>
            <a:endParaRPr lang="de-DE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56F555-5AB8-43C8-8280-43AAA957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11" y="116632"/>
            <a:ext cx="9422837" cy="921197"/>
          </a:xfrm>
        </p:spPr>
        <p:txBody>
          <a:bodyPr/>
          <a:lstStyle/>
          <a:p>
            <a:r>
              <a:rPr lang="de-DE" dirty="0"/>
              <a:t>Contents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review (</a:t>
            </a:r>
            <a:r>
              <a:rPr lang="de-DE" dirty="0" err="1"/>
              <a:t>protocol</a:t>
            </a:r>
            <a:r>
              <a:rPr lang="de-DE" dirty="0"/>
              <a:t> and SAP)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DE5719-453A-4BCC-9B43-09B7C076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D22966-F93C-481D-B75F-FFA7699A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6CD581-1612-4666-A13B-D4652998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57232A-05F8-40D4-A453-A27BB4AAF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04" y="1556792"/>
            <a:ext cx="2961252" cy="4214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Denkblase: wolkenförmig 9">
            <a:extLst>
              <a:ext uri="{FF2B5EF4-FFF2-40B4-BE49-F238E27FC236}">
                <a16:creationId xmlns:a16="http://schemas.microsoft.com/office/drawing/2014/main" id="{3ADD58A7-A04D-48CA-94A6-0CF75BB73F94}"/>
              </a:ext>
            </a:extLst>
          </p:cNvPr>
          <p:cNvSpPr/>
          <p:nvPr/>
        </p:nvSpPr>
        <p:spPr>
          <a:xfrm>
            <a:off x="2783632" y="1104960"/>
            <a:ext cx="2232248" cy="12241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/>
              <a:t>Positivity</a:t>
            </a:r>
            <a:r>
              <a:rPr lang="de-DE" sz="1600" b="1" dirty="0"/>
              <a:t>?</a:t>
            </a:r>
          </a:p>
        </p:txBody>
      </p:sp>
      <p:sp>
        <p:nvSpPr>
          <p:cNvPr id="11" name="Denkblase: wolkenförmig 10">
            <a:extLst>
              <a:ext uri="{FF2B5EF4-FFF2-40B4-BE49-F238E27FC236}">
                <a16:creationId xmlns:a16="http://schemas.microsoft.com/office/drawing/2014/main" id="{DE608960-6C35-475A-BCF0-C4464CEC20A6}"/>
              </a:ext>
            </a:extLst>
          </p:cNvPr>
          <p:cNvSpPr/>
          <p:nvPr/>
        </p:nvSpPr>
        <p:spPr>
          <a:xfrm>
            <a:off x="4295800" y="1141905"/>
            <a:ext cx="2232248" cy="12241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/>
              <a:t>Assignment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treatment</a:t>
            </a:r>
            <a:r>
              <a:rPr lang="de-DE" sz="1600" b="1" dirty="0"/>
              <a:t> </a:t>
            </a:r>
            <a:r>
              <a:rPr lang="de-DE" sz="1600" b="1" dirty="0" err="1"/>
              <a:t>arms</a:t>
            </a:r>
            <a:r>
              <a:rPr lang="de-DE" sz="1600" b="1" dirty="0"/>
              <a:t>?</a:t>
            </a:r>
          </a:p>
        </p:txBody>
      </p:sp>
      <p:sp>
        <p:nvSpPr>
          <p:cNvPr id="12" name="Denkblase: wolkenförmig 11">
            <a:extLst>
              <a:ext uri="{FF2B5EF4-FFF2-40B4-BE49-F238E27FC236}">
                <a16:creationId xmlns:a16="http://schemas.microsoft.com/office/drawing/2014/main" id="{8D3A74EA-53D0-4373-9E2C-1548CF5095CF}"/>
              </a:ext>
            </a:extLst>
          </p:cNvPr>
          <p:cNvSpPr/>
          <p:nvPr/>
        </p:nvSpPr>
        <p:spPr>
          <a:xfrm>
            <a:off x="5951984" y="3158129"/>
            <a:ext cx="2232248" cy="12241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/>
              <a:t>patient-reported</a:t>
            </a:r>
            <a:r>
              <a:rPr lang="de-DE" sz="1600" b="1" dirty="0"/>
              <a:t> </a:t>
            </a:r>
            <a:r>
              <a:rPr lang="de-DE" sz="1600" b="1" dirty="0" err="1"/>
              <a:t>outcomes</a:t>
            </a:r>
            <a:r>
              <a:rPr lang="de-DE" sz="1600" b="1" dirty="0"/>
              <a:t> (PROs)?</a:t>
            </a:r>
          </a:p>
        </p:txBody>
      </p:sp>
      <p:sp>
        <p:nvSpPr>
          <p:cNvPr id="13" name="Denkblase: wolkenförmig 12">
            <a:extLst>
              <a:ext uri="{FF2B5EF4-FFF2-40B4-BE49-F238E27FC236}">
                <a16:creationId xmlns:a16="http://schemas.microsoft.com/office/drawing/2014/main" id="{FF6F75EA-FE37-4C89-AC3F-445EBD6E6599}"/>
              </a:ext>
            </a:extLst>
          </p:cNvPr>
          <p:cNvSpPr/>
          <p:nvPr/>
        </p:nvSpPr>
        <p:spPr>
          <a:xfrm>
            <a:off x="5432883" y="4742305"/>
            <a:ext cx="2232248" cy="1224136"/>
          </a:xfrm>
          <a:prstGeom prst="cloudCallout">
            <a:avLst>
              <a:gd name="adj1" fmla="val -59065"/>
              <a:gd name="adj2" fmla="val -25892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/>
              <a:t>Estimand</a:t>
            </a:r>
            <a:r>
              <a:rPr lang="de-DE" sz="1600" b="1" dirty="0"/>
              <a:t>?</a:t>
            </a:r>
          </a:p>
        </p:txBody>
      </p:sp>
      <p:sp>
        <p:nvSpPr>
          <p:cNvPr id="14" name="Denkblase: wolkenförmig 13">
            <a:extLst>
              <a:ext uri="{FF2B5EF4-FFF2-40B4-BE49-F238E27FC236}">
                <a16:creationId xmlns:a16="http://schemas.microsoft.com/office/drawing/2014/main" id="{05C3C057-9A9B-490B-BF97-D7610E037F5D}"/>
              </a:ext>
            </a:extLst>
          </p:cNvPr>
          <p:cNvSpPr/>
          <p:nvPr/>
        </p:nvSpPr>
        <p:spPr>
          <a:xfrm>
            <a:off x="5828927" y="1620035"/>
            <a:ext cx="2232248" cy="12241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Start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observation</a:t>
            </a:r>
            <a:r>
              <a:rPr lang="de-DE" sz="1600" b="1" dirty="0"/>
              <a:t>?</a:t>
            </a:r>
          </a:p>
        </p:txBody>
      </p:sp>
      <p:sp>
        <p:nvSpPr>
          <p:cNvPr id="15" name="Denkblase: wolkenförmig 14">
            <a:extLst>
              <a:ext uri="{FF2B5EF4-FFF2-40B4-BE49-F238E27FC236}">
                <a16:creationId xmlns:a16="http://schemas.microsoft.com/office/drawing/2014/main" id="{8E08493B-9ED0-4AF8-AC7F-1B29777DC49A}"/>
              </a:ext>
            </a:extLst>
          </p:cNvPr>
          <p:cNvSpPr/>
          <p:nvPr/>
        </p:nvSpPr>
        <p:spPr>
          <a:xfrm>
            <a:off x="957908" y="2150017"/>
            <a:ext cx="2232248" cy="1224136"/>
          </a:xfrm>
          <a:prstGeom prst="cloudCallout">
            <a:avLst>
              <a:gd name="adj1" fmla="val 37198"/>
              <a:gd name="adj2" fmla="val 61255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/>
              <a:t>Identification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confounders</a:t>
            </a:r>
            <a:r>
              <a:rPr lang="de-DE" sz="1600" b="1" dirty="0"/>
              <a:t>?</a:t>
            </a:r>
          </a:p>
        </p:txBody>
      </p:sp>
      <p:sp>
        <p:nvSpPr>
          <p:cNvPr id="16" name="Denkblase: wolkenförmig 15">
            <a:extLst>
              <a:ext uri="{FF2B5EF4-FFF2-40B4-BE49-F238E27FC236}">
                <a16:creationId xmlns:a16="http://schemas.microsoft.com/office/drawing/2014/main" id="{40C59DD6-4B17-430B-B870-0CC6266260D4}"/>
              </a:ext>
            </a:extLst>
          </p:cNvPr>
          <p:cNvSpPr/>
          <p:nvPr/>
        </p:nvSpPr>
        <p:spPr>
          <a:xfrm>
            <a:off x="1055440" y="3590177"/>
            <a:ext cx="2232248" cy="1224136"/>
          </a:xfrm>
          <a:prstGeom prst="cloudCallout">
            <a:avLst>
              <a:gd name="adj1" fmla="val 45391"/>
              <a:gd name="adj2" fmla="val 47560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Adjustment </a:t>
            </a:r>
            <a:r>
              <a:rPr lang="de-DE" sz="1600" b="1" dirty="0" err="1"/>
              <a:t>for</a:t>
            </a:r>
            <a:r>
              <a:rPr lang="de-DE" sz="1600" b="1" dirty="0"/>
              <a:t> </a:t>
            </a:r>
            <a:r>
              <a:rPr lang="de-DE" sz="1600" b="1" dirty="0" err="1"/>
              <a:t>confounders</a:t>
            </a:r>
            <a:r>
              <a:rPr lang="de-DE" sz="1600" b="1" dirty="0"/>
              <a:t>?</a:t>
            </a:r>
          </a:p>
        </p:txBody>
      </p:sp>
      <p:sp>
        <p:nvSpPr>
          <p:cNvPr id="17" name="Denkblase: wolkenförmig 16">
            <a:extLst>
              <a:ext uri="{FF2B5EF4-FFF2-40B4-BE49-F238E27FC236}">
                <a16:creationId xmlns:a16="http://schemas.microsoft.com/office/drawing/2014/main" id="{E2A49C7B-8ED1-41C6-9D29-D819ED6FB554}"/>
              </a:ext>
            </a:extLst>
          </p:cNvPr>
          <p:cNvSpPr/>
          <p:nvPr/>
        </p:nvSpPr>
        <p:spPr>
          <a:xfrm>
            <a:off x="2456933" y="4869160"/>
            <a:ext cx="2232248" cy="1224136"/>
          </a:xfrm>
          <a:prstGeom prst="cloudCallout">
            <a:avLst>
              <a:gd name="adj1" fmla="val 59045"/>
              <a:gd name="adj2" fmla="val -43322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/>
              <a:t>Inclusion</a:t>
            </a:r>
            <a:r>
              <a:rPr lang="de-DE" sz="1600" b="1" dirty="0"/>
              <a:t> </a:t>
            </a:r>
            <a:r>
              <a:rPr lang="de-DE" sz="1600" b="1" dirty="0" err="1"/>
              <a:t>criteria</a:t>
            </a:r>
            <a:r>
              <a:rPr lang="de-DE" sz="1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92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BA6D5-A482-4AB5-9408-D3502A8B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9422837" cy="921197"/>
          </a:xfrm>
        </p:spPr>
        <p:txBody>
          <a:bodyPr/>
          <a:lstStyle/>
          <a:p>
            <a:r>
              <a:rPr lang="de-DE" dirty="0"/>
              <a:t>Assessment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positivity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70A74B-BA89-41F0-B3E1-5E5F1A70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4419079" cy="4772000"/>
          </a:xfrm>
        </p:spPr>
        <p:txBody>
          <a:bodyPr/>
          <a:lstStyle/>
          <a:p>
            <a:r>
              <a:rPr lang="de-DE" dirty="0" err="1"/>
              <a:t>Positivity</a:t>
            </a:r>
            <a:r>
              <a:rPr lang="de-DE" dirty="0"/>
              <a:t>: in </a:t>
            </a:r>
            <a:r>
              <a:rPr lang="de-DE" dirty="0" err="1"/>
              <a:t>theory</a:t>
            </a:r>
            <a:r>
              <a:rPr lang="de-DE" dirty="0"/>
              <a:t>,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therapies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eligible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patients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patient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groups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defined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research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question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contraindication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therapies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Review </a:t>
            </a:r>
            <a:r>
              <a:rPr lang="de-DE" dirty="0" err="1">
                <a:sym typeface="Wingdings" panose="05000000000000000000" pitchFamily="2" charset="2"/>
              </a:rPr>
              <a:t>based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inclusion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exclusion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criteria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660D6F-C251-4C09-A945-B1AF6421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5E61F1-B2D8-47DB-8690-5255085B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8A8A3B-B8AD-4980-BD44-6D6D7C70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D8AE78-5D3E-4DC2-B3FA-F6A2C37E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679" y="1207442"/>
            <a:ext cx="7043985" cy="488585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8471DF4-1CBD-4F6C-A3B5-37AA3024D623}"/>
              </a:ext>
            </a:extLst>
          </p:cNvPr>
          <p:cNvSpPr/>
          <p:nvPr/>
        </p:nvSpPr>
        <p:spPr>
          <a:xfrm>
            <a:off x="8184232" y="2996952"/>
            <a:ext cx="1512168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4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BAD3D-3ED0-4D93-990F-9971DB49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555"/>
            <a:ext cx="9422837" cy="921197"/>
          </a:xfrm>
        </p:spPr>
        <p:txBody>
          <a:bodyPr/>
          <a:lstStyle/>
          <a:p>
            <a:r>
              <a:rPr lang="de-DE" dirty="0" err="1"/>
              <a:t>Systematic</a:t>
            </a:r>
            <a:r>
              <a:rPr lang="de-DE" dirty="0"/>
              <a:t> </a:t>
            </a:r>
            <a:r>
              <a:rPr lang="de-DE" dirty="0" err="1"/>
              <a:t>identification</a:t>
            </a:r>
            <a:r>
              <a:rPr lang="de-DE" dirty="0"/>
              <a:t> and </a:t>
            </a:r>
            <a:r>
              <a:rPr lang="de-DE" dirty="0" err="1"/>
              <a:t>collection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confounders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741EBB-239E-4F1C-B684-517389C1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6B3BA-76A1-465A-B224-28CA06D4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08A406-2BDA-43E6-BD13-94589733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C7BC4DC-9561-4D1E-926F-87B4709B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6" y="1007042"/>
            <a:ext cx="8283716" cy="380724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189CDEC-87DD-463D-87C3-E3AFD83BC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15" y="239076"/>
            <a:ext cx="4295649" cy="567779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8994EC5-7957-415F-9184-F5AE64F26F0E}"/>
              </a:ext>
            </a:extLst>
          </p:cNvPr>
          <p:cNvSpPr txBox="1"/>
          <p:nvPr/>
        </p:nvSpPr>
        <p:spPr>
          <a:xfrm>
            <a:off x="839416" y="6097134"/>
            <a:ext cx="4815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b="0" i="0" u="none" strike="noStrike" baseline="0" dirty="0" err="1">
                <a:latin typeface="+mn-lt"/>
              </a:rPr>
              <a:t>Vanier</a:t>
            </a:r>
            <a:r>
              <a:rPr lang="de-DE" sz="1100" b="0" i="0" u="none" strike="noStrike" baseline="0" dirty="0">
                <a:latin typeface="+mn-lt"/>
              </a:rPr>
              <a:t> A, Fernandez J, Kelley S, </a:t>
            </a:r>
            <a:r>
              <a:rPr lang="de-DE" sz="1100" b="0" i="1" u="none" strike="noStrike" baseline="0" dirty="0">
                <a:latin typeface="+mn-lt"/>
              </a:rPr>
              <a:t>et al</a:t>
            </a:r>
            <a:r>
              <a:rPr lang="de-DE" sz="1100" b="0" i="0" u="none" strike="noStrike" baseline="0" dirty="0">
                <a:latin typeface="+mn-lt"/>
              </a:rPr>
              <a:t>. </a:t>
            </a:r>
            <a:r>
              <a:rPr lang="de-DE" sz="1100" b="0" i="1" u="none" strike="noStrike" baseline="0" dirty="0">
                <a:latin typeface="+mn-lt"/>
              </a:rPr>
              <a:t>BMJ </a:t>
            </a:r>
            <a:r>
              <a:rPr lang="de-DE" sz="1100" b="0" i="1" u="none" strike="noStrike" baseline="0" dirty="0" err="1">
                <a:latin typeface="+mn-lt"/>
              </a:rPr>
              <a:t>Evidence-Based</a:t>
            </a:r>
            <a:r>
              <a:rPr lang="de-DE" sz="1100" b="0" i="1" u="none" strike="noStrike" baseline="0" dirty="0">
                <a:latin typeface="+mn-lt"/>
              </a:rPr>
              <a:t> Medicine </a:t>
            </a:r>
            <a:r>
              <a:rPr lang="de-DE" sz="1100" b="0" i="0" u="none" strike="noStrike" baseline="0" dirty="0">
                <a:latin typeface="+mn-lt"/>
              </a:rPr>
              <a:t>2024;</a:t>
            </a:r>
            <a:r>
              <a:rPr lang="de-DE" sz="1100" b="1" i="1" u="none" strike="noStrike" baseline="0" dirty="0">
                <a:latin typeface="+mn-lt"/>
              </a:rPr>
              <a:t>29</a:t>
            </a:r>
            <a:r>
              <a:rPr lang="de-DE" sz="1100" b="0" i="0" u="none" strike="noStrike" baseline="0" dirty="0">
                <a:latin typeface="+mn-lt"/>
              </a:rPr>
              <a:t>:1–5.</a:t>
            </a:r>
          </a:p>
          <a:p>
            <a:pPr algn="l"/>
            <a:r>
              <a:rPr lang="de-DE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IQWiG 2023. Allgemeine Methoden 7.0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8" charset="-128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00A3F4E-820A-45D6-9F09-C6718015042E}"/>
                  </a:ext>
                </a:extLst>
              </p14:cNvPr>
              <p14:cNvContentPartPr/>
              <p14:nvPr/>
            </p14:nvContentPartPr>
            <p14:xfrm>
              <a:off x="6568887" y="6996993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00A3F4E-820A-45D6-9F09-C671801504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7247" y="6852993"/>
                <a:ext cx="144000" cy="28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Grafik 21">
            <a:extLst>
              <a:ext uri="{FF2B5EF4-FFF2-40B4-BE49-F238E27FC236}">
                <a16:creationId xmlns:a16="http://schemas.microsoft.com/office/drawing/2014/main" id="{172CAB84-5938-46D2-A90E-B714827DB1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8" t="1364" b="824"/>
          <a:stretch/>
        </p:blipFill>
        <p:spPr>
          <a:xfrm>
            <a:off x="7886915" y="1224762"/>
            <a:ext cx="3510372" cy="4832476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CFF9E5D-B056-46F6-833D-33210AC2BBFB}"/>
              </a:ext>
            </a:extLst>
          </p:cNvPr>
          <p:cNvGrpSpPr/>
          <p:nvPr/>
        </p:nvGrpSpPr>
        <p:grpSpPr>
          <a:xfrm>
            <a:off x="499890" y="2411946"/>
            <a:ext cx="10078857" cy="2590550"/>
            <a:chOff x="499890" y="2411946"/>
            <a:chExt cx="10078857" cy="259055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4FA4FA7-F68F-4C29-8384-09619549C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9890" y="2411946"/>
              <a:ext cx="10078857" cy="2590550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5F51FD9-3B43-465B-8616-BBFEE2D72CEC}"/>
                    </a:ext>
                  </a:extLst>
                </p14:cNvPr>
                <p14:cNvContentPartPr/>
                <p14:nvPr/>
              </p14:nvContentPartPr>
              <p14:xfrm>
                <a:off x="3432191" y="3354889"/>
                <a:ext cx="7041240" cy="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5F51FD9-3B43-465B-8616-BBFEE2D72CE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60191" y="3210889"/>
                  <a:ext cx="7184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C9C3791-9708-4E1A-816C-33BF50375437}"/>
                    </a:ext>
                  </a:extLst>
                </p14:cNvPr>
                <p14:cNvContentPartPr/>
                <p14:nvPr/>
              </p14:nvContentPartPr>
              <p14:xfrm>
                <a:off x="638231" y="3720649"/>
                <a:ext cx="621684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C9C3791-9708-4E1A-816C-33BF503754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6591" y="3576649"/>
                  <a:ext cx="6360480" cy="28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343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8DA50-5C56-4B22-B0CF-6528D62D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4"/>
            <a:ext cx="9422837" cy="921197"/>
          </a:xfrm>
        </p:spPr>
        <p:txBody>
          <a:bodyPr/>
          <a:lstStyle/>
          <a:p>
            <a:r>
              <a:rPr lang="de-DE" dirty="0" err="1"/>
              <a:t>Systematic</a:t>
            </a:r>
            <a:r>
              <a:rPr lang="de-DE" dirty="0"/>
              <a:t> </a:t>
            </a:r>
            <a:r>
              <a:rPr lang="de-DE" dirty="0" err="1"/>
              <a:t>identification</a:t>
            </a:r>
            <a:r>
              <a:rPr lang="de-DE" dirty="0"/>
              <a:t> and </a:t>
            </a:r>
            <a:r>
              <a:rPr lang="de-DE" dirty="0" err="1"/>
              <a:t>collection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confounders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DBB182-BE2E-4F44-BF61-814DE0F12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772000"/>
          </a:xfrm>
        </p:spPr>
        <p:txBody>
          <a:bodyPr/>
          <a:lstStyle/>
          <a:p>
            <a:r>
              <a:rPr lang="de-DE" dirty="0" err="1"/>
              <a:t>AbD</a:t>
            </a:r>
            <a:r>
              <a:rPr lang="de-DE" dirty="0"/>
              <a:t> in </a:t>
            </a:r>
            <a:r>
              <a:rPr lang="de-DE" dirty="0" err="1"/>
              <a:t>accordance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legal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indication-specific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collection</a:t>
            </a:r>
            <a:r>
              <a:rPr lang="de-DE" dirty="0"/>
              <a:t> </a:t>
            </a:r>
            <a:r>
              <a:rPr lang="de-DE" b="1" dirty="0" err="1"/>
              <a:t>without</a:t>
            </a:r>
            <a:r>
              <a:rPr lang="de-DE" b="1" dirty="0"/>
              <a:t> </a:t>
            </a:r>
            <a:r>
              <a:rPr lang="de-DE" b="1" dirty="0" err="1"/>
              <a:t>randomization</a:t>
            </a:r>
            <a:r>
              <a:rPr lang="de-DE" b="1" dirty="0"/>
              <a:t>!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 	</a:t>
            </a:r>
            <a:r>
              <a:rPr lang="de-DE" dirty="0"/>
              <a:t>Replication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randomization</a:t>
            </a:r>
            <a:r>
              <a:rPr lang="de-DE" dirty="0"/>
              <a:t>,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adjustment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			</a:t>
            </a:r>
            <a:r>
              <a:rPr lang="de-DE" dirty="0" err="1"/>
              <a:t>characteristics</a:t>
            </a:r>
            <a:r>
              <a:rPr lang="de-DE" dirty="0"/>
              <a:t> (not just </a:t>
            </a:r>
            <a:r>
              <a:rPr lang="de-DE" dirty="0" err="1"/>
              <a:t>adjustment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confounders</a:t>
            </a:r>
            <a:r>
              <a:rPr lang="de-DE" dirty="0"/>
              <a:t> </a:t>
            </a: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collected</a:t>
            </a:r>
            <a:r>
              <a:rPr lang="de-DE" dirty="0"/>
              <a:t>)</a:t>
            </a:r>
            <a:br>
              <a:rPr lang="de-DE" sz="2000" dirty="0"/>
            </a:b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	</a:t>
            </a:r>
            <a:r>
              <a:rPr lang="de-DE" dirty="0" err="1">
                <a:sym typeface="Wingdings" panose="05000000000000000000" pitchFamily="2" charset="2"/>
              </a:rPr>
              <a:t>systematic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identification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relevant </a:t>
            </a:r>
            <a:r>
              <a:rPr lang="de-DE" dirty="0" err="1">
                <a:sym typeface="Wingdings" panose="05000000000000000000" pitchFamily="2" charset="2"/>
              </a:rPr>
              <a:t>confounders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   	 	</a:t>
            </a:r>
            <a:r>
              <a:rPr lang="de-DE" dirty="0" err="1">
                <a:sym typeface="Wingdings" panose="05000000000000000000" pitchFamily="2" charset="2"/>
              </a:rPr>
              <a:t>collection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adjustment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relevant </a:t>
            </a:r>
            <a:r>
              <a:rPr lang="de-DE" dirty="0" err="1">
                <a:sym typeface="Wingdings" panose="05000000000000000000" pitchFamily="2" charset="2"/>
              </a:rPr>
              <a:t>confounders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analysis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3B4EE7-C025-4637-89AF-0D80EF6C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9236E9-1132-4143-BFF9-19BC4373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01FB18-5967-4DED-97E6-4C9C2CCB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1235CDA-93AE-4D53-A216-463A342C6B52}"/>
              </a:ext>
            </a:extLst>
          </p:cNvPr>
          <p:cNvSpPr txBox="1"/>
          <p:nvPr/>
        </p:nvSpPr>
        <p:spPr>
          <a:xfrm>
            <a:off x="4998000" y="4360455"/>
            <a:ext cx="2196000" cy="209288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+mn-lt"/>
              </a:rPr>
              <a:t>P</a:t>
            </a:r>
            <a:r>
              <a:rPr lang="de-DE" sz="2400" dirty="0">
                <a:latin typeface="+mn-lt"/>
              </a:rPr>
              <a:t>-</a:t>
            </a:r>
            <a:r>
              <a:rPr lang="de-DE" sz="2400" dirty="0" err="1">
                <a:latin typeface="+mn-lt"/>
              </a:rPr>
              <a:t>atients</a:t>
            </a:r>
            <a:endParaRPr lang="de-DE" sz="2400" dirty="0">
              <a:latin typeface="+mn-lt"/>
            </a:endParaRPr>
          </a:p>
          <a:p>
            <a:r>
              <a:rPr lang="de-DE" sz="2400" b="1" dirty="0">
                <a:latin typeface="+mn-lt"/>
              </a:rPr>
              <a:t>I</a:t>
            </a:r>
            <a:r>
              <a:rPr lang="de-DE" sz="2400" dirty="0">
                <a:latin typeface="+mn-lt"/>
              </a:rPr>
              <a:t>-</a:t>
            </a:r>
            <a:r>
              <a:rPr lang="de-DE" sz="2400" dirty="0" err="1">
                <a:latin typeface="+mn-lt"/>
              </a:rPr>
              <a:t>ntervention</a:t>
            </a:r>
            <a:endParaRPr lang="de-DE" sz="2400" dirty="0">
              <a:latin typeface="+mn-lt"/>
            </a:endParaRPr>
          </a:p>
          <a:p>
            <a:r>
              <a:rPr lang="de-DE" sz="2400" b="1" dirty="0">
                <a:latin typeface="+mn-lt"/>
              </a:rPr>
              <a:t>C</a:t>
            </a:r>
            <a:r>
              <a:rPr lang="de-DE" sz="2400" dirty="0">
                <a:latin typeface="+mn-lt"/>
              </a:rPr>
              <a:t>-</a:t>
            </a:r>
            <a:r>
              <a:rPr lang="de-DE" sz="2400" dirty="0" err="1">
                <a:latin typeface="+mn-lt"/>
              </a:rPr>
              <a:t>omparator</a:t>
            </a:r>
            <a:endParaRPr lang="de-DE" sz="2400" dirty="0">
              <a:latin typeface="+mn-lt"/>
            </a:endParaRPr>
          </a:p>
          <a:p>
            <a:r>
              <a:rPr lang="de-DE" sz="2400" b="1" dirty="0">
                <a:latin typeface="+mn-lt"/>
              </a:rPr>
              <a:t>O</a:t>
            </a:r>
            <a:r>
              <a:rPr lang="de-DE" sz="2400" dirty="0">
                <a:latin typeface="+mn-lt"/>
              </a:rPr>
              <a:t>-</a:t>
            </a:r>
            <a:r>
              <a:rPr lang="de-DE" sz="2400" dirty="0" err="1">
                <a:latin typeface="+mn-lt"/>
              </a:rPr>
              <a:t>utcome</a:t>
            </a:r>
            <a:endParaRPr lang="de-DE" sz="2400" dirty="0">
              <a:latin typeface="+mn-lt"/>
            </a:endParaRPr>
          </a:p>
          <a:p>
            <a:endParaRPr lang="de-DE" sz="800" dirty="0">
              <a:latin typeface="+mn-lt"/>
            </a:endParaRPr>
          </a:p>
          <a:p>
            <a:r>
              <a:rPr lang="de-DE" sz="2400" b="1" dirty="0">
                <a:solidFill>
                  <a:srgbClr val="FF0000"/>
                </a:solidFill>
                <a:latin typeface="+mn-lt"/>
              </a:rPr>
              <a:t>+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Confounders</a:t>
            </a:r>
            <a:endParaRPr lang="de-DE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6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BAD3D-3ED0-4D93-990F-9971DB49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555"/>
            <a:ext cx="9422837" cy="921197"/>
          </a:xfrm>
        </p:spPr>
        <p:txBody>
          <a:bodyPr/>
          <a:lstStyle/>
          <a:p>
            <a:r>
              <a:rPr lang="de-DE" dirty="0" err="1"/>
              <a:t>Systematic</a:t>
            </a:r>
            <a:r>
              <a:rPr lang="de-DE" dirty="0"/>
              <a:t> </a:t>
            </a:r>
            <a:r>
              <a:rPr lang="de-DE" dirty="0" err="1"/>
              <a:t>identification</a:t>
            </a:r>
            <a:r>
              <a:rPr lang="de-DE" dirty="0"/>
              <a:t> and </a:t>
            </a:r>
            <a:r>
              <a:rPr lang="de-DE" dirty="0" err="1"/>
              <a:t>collection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confounders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741EBB-239E-4F1C-B684-517389C1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6B3BA-76A1-465A-B224-28CA06D4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08A406-2BDA-43E6-BD13-94589733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8994EC5-7957-415F-9184-F5AE64F26F0E}"/>
              </a:ext>
            </a:extLst>
          </p:cNvPr>
          <p:cNvSpPr txBox="1"/>
          <p:nvPr/>
        </p:nvSpPr>
        <p:spPr>
          <a:xfrm>
            <a:off x="516085" y="6068189"/>
            <a:ext cx="5065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Pufulete M et al. J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Clin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Epidemiol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2022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  <a:hlinkClick r:id="rId2"/>
              </a:rPr>
              <a:t>https://doi.org/10.1016/j.jclinepi.2022.03.018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  <a:p>
            <a:pPr algn="l"/>
            <a:r>
              <a:rPr lang="de-DE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IQWiG 2025. URL: </a:t>
            </a:r>
            <a:r>
              <a:rPr lang="de-DE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https://doi.org/10.60584/GA23-02</a:t>
            </a:r>
            <a:endParaRPr lang="de-DE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EDE741-8092-4162-A415-60085A1ED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1144353"/>
            <a:ext cx="7574632" cy="37742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D8319B35-871F-441D-8E3D-94A33388A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62" y="1293585"/>
            <a:ext cx="10972800" cy="429565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published</a:t>
            </a:r>
            <a:r>
              <a:rPr lang="de-DE" sz="2000" dirty="0"/>
              <a:t> </a:t>
            </a:r>
            <a:r>
              <a:rPr lang="de-DE" sz="2000" dirty="0" err="1"/>
              <a:t>proposal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date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systematic</a:t>
            </a:r>
            <a:r>
              <a:rPr lang="de-DE" sz="2000" dirty="0"/>
              <a:t> </a:t>
            </a:r>
            <a:r>
              <a:rPr lang="de-DE" sz="2000" dirty="0" err="1"/>
              <a:t>confounder</a:t>
            </a:r>
            <a:r>
              <a:rPr lang="de-DE" sz="2000" dirty="0"/>
              <a:t> </a:t>
            </a:r>
            <a:r>
              <a:rPr lang="de-DE" sz="2000" dirty="0" err="1"/>
              <a:t>identification</a:t>
            </a:r>
            <a:endParaRPr lang="de-DE" sz="2000" dirty="0"/>
          </a:p>
          <a:p>
            <a:r>
              <a:rPr lang="de-DE" sz="2000" b="1" dirty="0">
                <a:solidFill>
                  <a:schemeClr val="tx2"/>
                </a:solidFill>
              </a:rPr>
              <a:t>3-step </a:t>
            </a:r>
            <a:r>
              <a:rPr lang="de-DE" sz="2000" b="1" dirty="0" err="1">
                <a:solidFill>
                  <a:schemeClr val="tx2"/>
                </a:solidFill>
              </a:rPr>
              <a:t>approach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de-DE" sz="2000" dirty="0" err="1"/>
              <a:t>Systematic</a:t>
            </a:r>
            <a:r>
              <a:rPr lang="de-DE" sz="2000" dirty="0"/>
              <a:t> </a:t>
            </a:r>
            <a:r>
              <a:rPr lang="en-US" sz="2000" dirty="0"/>
              <a:t>literature review (search for observational studies and RCTs)</a:t>
            </a:r>
            <a:endParaRPr lang="de-DE" sz="2000" dirty="0"/>
          </a:p>
          <a:p>
            <a:pPr lvl="1"/>
            <a:r>
              <a:rPr lang="de-DE" sz="2000" dirty="0"/>
              <a:t>Structured </a:t>
            </a:r>
            <a:r>
              <a:rPr lang="de-DE" sz="2000" dirty="0" err="1"/>
              <a:t>interviews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clinicians</a:t>
            </a:r>
            <a:endParaRPr lang="de-DE" sz="2000" dirty="0"/>
          </a:p>
          <a:p>
            <a:pPr lvl="1"/>
            <a:r>
              <a:rPr lang="en-US" sz="2000" dirty="0"/>
              <a:t>Survey among clinicians (listing of the 5 most important confounders)</a:t>
            </a:r>
            <a:endParaRPr lang="de-DE" sz="2000" dirty="0"/>
          </a:p>
          <a:p>
            <a:r>
              <a:rPr lang="en-US" sz="2000" dirty="0"/>
              <a:t>Implementation in the study protocols of previous </a:t>
            </a:r>
            <a:r>
              <a:rPr lang="de-DE" sz="2000" dirty="0" err="1"/>
              <a:t>AbDs</a:t>
            </a:r>
            <a:r>
              <a:rPr lang="de-DE" sz="2000" dirty="0"/>
              <a:t>:</a:t>
            </a:r>
          </a:p>
          <a:p>
            <a:pPr lvl="1"/>
            <a:r>
              <a:rPr lang="en-US" sz="2000" dirty="0"/>
              <a:t>Search often limited to secondary literature (systematic reviews)</a:t>
            </a:r>
            <a:endParaRPr lang="de-DE" sz="2000" dirty="0">
              <a:sym typeface="Wingdings" panose="05000000000000000000" pitchFamily="2" charset="2"/>
            </a:endParaRPr>
          </a:p>
          <a:p>
            <a:pPr lvl="1"/>
            <a:r>
              <a:rPr lang="en-US" sz="2000" dirty="0"/>
              <a:t>Identified factors excluded without adequate justification, examples:</a:t>
            </a:r>
            <a:endParaRPr lang="de-DE" sz="2000" dirty="0"/>
          </a:p>
          <a:p>
            <a:pPr lvl="2"/>
            <a:r>
              <a:rPr lang="de-DE" sz="1600" dirty="0"/>
              <a:t>„</a:t>
            </a:r>
            <a:r>
              <a:rPr lang="de-DE" sz="1600" dirty="0" err="1"/>
              <a:t>Factor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en-US" sz="1600" dirty="0"/>
              <a:t>part of inclusion criteria</a:t>
            </a:r>
            <a:r>
              <a:rPr lang="de-DE" sz="1600" dirty="0"/>
              <a:t>“</a:t>
            </a:r>
          </a:p>
          <a:p>
            <a:pPr lvl="2"/>
            <a:r>
              <a:rPr lang="de-DE" sz="1600" dirty="0"/>
              <a:t>„</a:t>
            </a:r>
            <a:r>
              <a:rPr lang="en-US" sz="1600" dirty="0"/>
              <a:t>Considered as subgroup characteristics</a:t>
            </a:r>
            <a:r>
              <a:rPr lang="de-DE" sz="1600" dirty="0"/>
              <a:t>“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3EED7E5-D9BA-4056-BE91-F187C2489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910" y="705907"/>
            <a:ext cx="3956005" cy="55974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151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DC12A-DDE0-49D2-828A-A88A0110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4"/>
            <a:ext cx="9422837" cy="921197"/>
          </a:xfrm>
        </p:spPr>
        <p:txBody>
          <a:bodyPr/>
          <a:lstStyle/>
          <a:p>
            <a:r>
              <a:rPr lang="de-DE" dirty="0"/>
              <a:t>Extended p</a:t>
            </a:r>
            <a:r>
              <a:rPr lang="en-US" dirty="0" err="1"/>
              <a:t>roposal</a:t>
            </a:r>
            <a:r>
              <a:rPr lang="en-US" dirty="0"/>
              <a:t> for a systematic approach to identifying confounders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01785E-0CDC-4F6E-8176-D852C3D51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432" y="1670000"/>
            <a:ext cx="4644968" cy="4423296"/>
          </a:xfrm>
        </p:spPr>
        <p:txBody>
          <a:bodyPr/>
          <a:lstStyle/>
          <a:p>
            <a:r>
              <a:rPr lang="en-US" sz="2000" u="sng" dirty="0"/>
              <a:t>Further development </a:t>
            </a:r>
            <a:r>
              <a:rPr lang="en-US" sz="2000" dirty="0"/>
              <a:t>compared to the methodology described in </a:t>
            </a:r>
            <a:r>
              <a:rPr lang="en-US" sz="2000" dirty="0" err="1"/>
              <a:t>Pufulete</a:t>
            </a:r>
            <a:r>
              <a:rPr lang="en-US" sz="2000" dirty="0"/>
              <a:t> 2022:</a:t>
            </a:r>
            <a:r>
              <a:rPr lang="en-US" sz="2000" u="sng" dirty="0"/>
              <a:t> </a:t>
            </a:r>
            <a:r>
              <a:rPr lang="en-US" sz="2000" dirty="0"/>
              <a:t>2. step involves summarizing any confounding variables that overlap in content in order to save resources</a:t>
            </a:r>
            <a:endParaRPr lang="de-DE" sz="2000" dirty="0"/>
          </a:p>
          <a:p>
            <a:r>
              <a:rPr lang="en-US" sz="2000" dirty="0"/>
              <a:t>Detailed and transparent </a:t>
            </a:r>
            <a:r>
              <a:rPr lang="en-US" sz="2000" b="1" dirty="0">
                <a:solidFill>
                  <a:schemeClr val="tx2"/>
                </a:solidFill>
              </a:rPr>
              <a:t>documentation</a:t>
            </a:r>
            <a:r>
              <a:rPr lang="en-US" sz="2000" dirty="0"/>
              <a:t> of the approach and results is required</a:t>
            </a:r>
            <a:endParaRPr lang="de-DE" sz="2000" dirty="0"/>
          </a:p>
          <a:p>
            <a:r>
              <a:rPr lang="de-DE" sz="2000" dirty="0"/>
              <a:t>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working</a:t>
            </a:r>
            <a:r>
              <a:rPr lang="de-DE" sz="2000" dirty="0"/>
              <a:t> </a:t>
            </a:r>
            <a:r>
              <a:rPr lang="de-DE" sz="2000" dirty="0" err="1"/>
              <a:t>paper</a:t>
            </a:r>
            <a:r>
              <a:rPr lang="de-DE" sz="2000" dirty="0"/>
              <a:t>: </a:t>
            </a:r>
            <a:r>
              <a:rPr lang="de-DE" sz="2000" dirty="0" err="1"/>
              <a:t>recommendation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 </a:t>
            </a:r>
            <a:r>
              <a:rPr lang="de-DE" sz="2000" dirty="0" err="1"/>
              <a:t>checklist</a:t>
            </a:r>
            <a:endParaRPr lang="de-DE" sz="2000" dirty="0"/>
          </a:p>
          <a:p>
            <a:r>
              <a:rPr lang="de-DE" sz="2000" dirty="0">
                <a:solidFill>
                  <a:schemeClr val="tx2"/>
                </a:solidFill>
              </a:rPr>
              <a:t>Evaluation </a:t>
            </a:r>
            <a:r>
              <a:rPr lang="de-DE" sz="2000" dirty="0" err="1">
                <a:solidFill>
                  <a:schemeClr val="tx2"/>
                </a:solidFill>
              </a:rPr>
              <a:t>of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further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/>
              <a:t>resource-saving</a:t>
            </a:r>
            <a:r>
              <a:rPr lang="de-DE" sz="2000" dirty="0"/>
              <a:t> </a:t>
            </a:r>
            <a:r>
              <a:rPr lang="de-DE" sz="2000" dirty="0" err="1"/>
              <a:t>options</a:t>
            </a:r>
            <a:r>
              <a:rPr lang="de-DE" sz="2000" dirty="0"/>
              <a:t> in a subsequent </a:t>
            </a:r>
            <a:r>
              <a:rPr lang="de-DE" sz="2000" dirty="0" err="1"/>
              <a:t>working</a:t>
            </a:r>
            <a:r>
              <a:rPr lang="de-DE" sz="2000" dirty="0"/>
              <a:t> </a:t>
            </a:r>
            <a:r>
              <a:rPr lang="de-DE" sz="2000" dirty="0" err="1"/>
              <a:t>paper</a:t>
            </a:r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634E85-B9A3-4982-B187-B993673A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CA9C76-0379-432D-858D-A2A2691B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EA2306-A895-4735-80F6-AF14828A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1440E04-3599-4CA7-9738-933D365CB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6" t="7229" r="2842" b="6550"/>
          <a:stretch/>
        </p:blipFill>
        <p:spPr>
          <a:xfrm>
            <a:off x="368971" y="1652339"/>
            <a:ext cx="6459453" cy="40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79FF09-D75A-4A84-B9A7-B3D3AD86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60DBB8-D447-4C21-9202-4B63D983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713364-0CA8-422C-9733-A6177637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57C0BE-0352-4D79-9248-676207144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41" y="1432251"/>
            <a:ext cx="6482372" cy="383718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29CBCC0-971D-4DBC-AAA5-5D93615E0B16}"/>
              </a:ext>
            </a:extLst>
          </p:cNvPr>
          <p:cNvSpPr txBox="1"/>
          <p:nvPr/>
        </p:nvSpPr>
        <p:spPr>
          <a:xfrm>
            <a:off x="8219518" y="5302638"/>
            <a:ext cx="3691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aus </a:t>
            </a:r>
            <a:r>
              <a:rPr lang="de-DE" dirty="0" err="1">
                <a:latin typeface="+mn-lt"/>
              </a:rPr>
              <a:t>Braitmaier</a:t>
            </a:r>
            <a:r>
              <a:rPr lang="de-DE" dirty="0">
                <a:latin typeface="+mn-lt"/>
              </a:rPr>
              <a:t> 2022; </a:t>
            </a:r>
            <a:r>
              <a:rPr lang="de-DE" b="0" i="0" dirty="0">
                <a:solidFill>
                  <a:srgbClr val="222222"/>
                </a:solidFill>
                <a:effectLst/>
                <a:latin typeface="+mn-lt"/>
              </a:rPr>
              <a:t>https://doi.org/10.1007/s11553-022-00967-9</a:t>
            </a:r>
            <a:endParaRPr 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71D729A-1D4E-49C7-A2B5-9A449E7FF9F4}"/>
              </a:ext>
            </a:extLst>
          </p:cNvPr>
          <p:cNvSpPr txBox="1"/>
          <p:nvPr/>
        </p:nvSpPr>
        <p:spPr>
          <a:xfrm>
            <a:off x="280887" y="1484784"/>
            <a:ext cx="5147854" cy="391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rgbClr val="007FB6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+mn-lt"/>
                <a:ea typeface="+mn-ea"/>
              </a:rPr>
              <a:t>Observation </a:t>
            </a:r>
            <a:r>
              <a:rPr lang="de-DE" sz="2200" dirty="0" err="1">
                <a:latin typeface="+mn-lt"/>
                <a:ea typeface="+mn-ea"/>
              </a:rPr>
              <a:t>start</a:t>
            </a:r>
            <a:r>
              <a:rPr lang="de-DE" sz="2200" dirty="0">
                <a:latin typeface="+mn-lt"/>
                <a:ea typeface="+mn-ea"/>
              </a:rPr>
              <a:t>: Index date (T</a:t>
            </a:r>
            <a:r>
              <a:rPr lang="de-DE" sz="2200" baseline="-25000" dirty="0">
                <a:latin typeface="+mn-lt"/>
                <a:ea typeface="+mn-ea"/>
              </a:rPr>
              <a:t>0</a:t>
            </a:r>
            <a:r>
              <a:rPr lang="de-DE" sz="2200" dirty="0">
                <a:latin typeface="+mn-lt"/>
                <a:ea typeface="+mn-ea"/>
              </a:rPr>
              <a:t>)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rgbClr val="007FB6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+mn-lt"/>
                <a:ea typeface="+mn-ea"/>
              </a:rPr>
              <a:t>Simple </a:t>
            </a:r>
            <a:r>
              <a:rPr lang="de-DE" sz="2200" dirty="0" err="1">
                <a:latin typeface="+mn-lt"/>
                <a:ea typeface="+mn-ea"/>
              </a:rPr>
              <a:t>case</a:t>
            </a:r>
            <a:r>
              <a:rPr lang="de-DE" sz="2200" dirty="0">
                <a:latin typeface="+mn-lt"/>
                <a:ea typeface="+mn-ea"/>
              </a:rPr>
              <a:t>:</a:t>
            </a:r>
            <a:br>
              <a:rPr lang="de-DE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There is an 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</a:rPr>
              <a:t>indication for switching</a:t>
            </a:r>
            <a:r>
              <a:rPr lang="en-US" sz="2200" dirty="0">
                <a:latin typeface="+mn-lt"/>
                <a:ea typeface="+mn-ea"/>
              </a:rPr>
              <a:t>, and patients may switch to either the treatment group or the control group</a:t>
            </a:r>
            <a:endParaRPr lang="de-DE" sz="2200" dirty="0">
              <a:latin typeface="+mn-lt"/>
              <a:ea typeface="+mn-ea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rgbClr val="007FB6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+mn-lt"/>
                <a:ea typeface="+mn-ea"/>
              </a:rPr>
              <a:t>Ideal: Time </a:t>
            </a:r>
            <a:r>
              <a:rPr lang="de-DE" sz="2200" dirty="0" err="1">
                <a:latin typeface="+mn-lt"/>
                <a:ea typeface="+mn-ea"/>
              </a:rPr>
              <a:t>of</a:t>
            </a:r>
            <a:r>
              <a:rPr lang="de-DE" sz="2200" dirty="0">
                <a:latin typeface="+mn-lt"/>
                <a:ea typeface="+mn-ea"/>
              </a:rPr>
              <a:t> </a:t>
            </a:r>
            <a:r>
              <a:rPr lang="de-DE" sz="2200" dirty="0" err="1">
                <a:latin typeface="+mn-lt"/>
                <a:ea typeface="+mn-ea"/>
              </a:rPr>
              <a:t>therapy</a:t>
            </a:r>
            <a:r>
              <a:rPr lang="de-DE" sz="2200" dirty="0">
                <a:latin typeface="+mn-lt"/>
                <a:ea typeface="+mn-ea"/>
              </a:rPr>
              <a:t> </a:t>
            </a:r>
            <a:r>
              <a:rPr lang="de-DE" sz="2200" dirty="0" err="1">
                <a:latin typeface="+mn-lt"/>
                <a:ea typeface="+mn-ea"/>
              </a:rPr>
              <a:t>decision</a:t>
            </a:r>
            <a:r>
              <a:rPr lang="de-DE" sz="2200" dirty="0">
                <a:latin typeface="+mn-lt"/>
                <a:ea typeface="+mn-ea"/>
              </a:rPr>
              <a:t> (e. g. </a:t>
            </a:r>
            <a:r>
              <a:rPr lang="de-DE" sz="2200" dirty="0" err="1">
                <a:latin typeface="+mn-lt"/>
                <a:ea typeface="+mn-ea"/>
              </a:rPr>
              <a:t>tumor</a:t>
            </a:r>
            <a:r>
              <a:rPr lang="de-DE" sz="2200" dirty="0">
                <a:latin typeface="+mn-lt"/>
                <a:ea typeface="+mn-ea"/>
              </a:rPr>
              <a:t> </a:t>
            </a:r>
            <a:r>
              <a:rPr lang="de-DE" sz="2200" dirty="0" err="1">
                <a:latin typeface="+mn-lt"/>
                <a:ea typeface="+mn-ea"/>
              </a:rPr>
              <a:t>board</a:t>
            </a:r>
            <a:r>
              <a:rPr lang="de-DE" sz="2200" dirty="0">
                <a:latin typeface="+mn-lt"/>
                <a:ea typeface="+mn-ea"/>
              </a:rPr>
              <a:t> </a:t>
            </a:r>
            <a:r>
              <a:rPr lang="de-DE" sz="2200" dirty="0" err="1">
                <a:latin typeface="+mn-lt"/>
                <a:ea typeface="+mn-ea"/>
              </a:rPr>
              <a:t>decision</a:t>
            </a:r>
            <a:r>
              <a:rPr lang="de-DE" sz="2200" dirty="0">
                <a:latin typeface="+mn-lt"/>
                <a:ea typeface="+mn-ea"/>
              </a:rPr>
              <a:t>) </a:t>
            </a:r>
            <a:r>
              <a:rPr lang="de-DE" sz="2200" dirty="0" err="1">
                <a:latin typeface="+mn-lt"/>
                <a:ea typeface="+mn-ea"/>
              </a:rPr>
              <a:t>as</a:t>
            </a:r>
            <a:r>
              <a:rPr lang="de-DE" sz="2200" dirty="0">
                <a:latin typeface="+mn-lt"/>
                <a:ea typeface="+mn-ea"/>
              </a:rPr>
              <a:t> </a:t>
            </a:r>
            <a:r>
              <a:rPr lang="de-DE" sz="2200" dirty="0" err="1">
                <a:latin typeface="+mn-lt"/>
                <a:ea typeface="+mn-ea"/>
              </a:rPr>
              <a:t>start</a:t>
            </a:r>
            <a:r>
              <a:rPr lang="de-DE" sz="2200" dirty="0">
                <a:latin typeface="+mn-lt"/>
                <a:ea typeface="+mn-ea"/>
              </a:rPr>
              <a:t> </a:t>
            </a:r>
            <a:r>
              <a:rPr lang="de-DE" sz="2200" dirty="0" err="1">
                <a:latin typeface="+mn-lt"/>
                <a:ea typeface="+mn-ea"/>
              </a:rPr>
              <a:t>of</a:t>
            </a:r>
            <a:r>
              <a:rPr lang="de-DE" sz="2200" dirty="0">
                <a:latin typeface="+mn-lt"/>
                <a:ea typeface="+mn-ea"/>
              </a:rPr>
              <a:t> </a:t>
            </a:r>
            <a:r>
              <a:rPr lang="de-DE" sz="2200" dirty="0" err="1">
                <a:latin typeface="+mn-lt"/>
                <a:ea typeface="+mn-ea"/>
              </a:rPr>
              <a:t>observation</a:t>
            </a:r>
            <a:r>
              <a:rPr lang="de-DE" sz="2200" dirty="0">
                <a:latin typeface="+mn-lt"/>
                <a:ea typeface="+mn-ea"/>
              </a:rPr>
              <a:t> in </a:t>
            </a:r>
            <a:r>
              <a:rPr lang="de-DE" sz="2200" dirty="0" err="1">
                <a:latin typeface="+mn-lt"/>
                <a:ea typeface="+mn-ea"/>
              </a:rPr>
              <a:t>both</a:t>
            </a:r>
            <a:r>
              <a:rPr lang="de-DE" sz="2200" dirty="0">
                <a:latin typeface="+mn-lt"/>
                <a:ea typeface="+mn-ea"/>
              </a:rPr>
              <a:t> </a:t>
            </a:r>
            <a:r>
              <a:rPr lang="de-DE" sz="2200" dirty="0" err="1">
                <a:latin typeface="+mn-lt"/>
                <a:ea typeface="+mn-ea"/>
              </a:rPr>
              <a:t>groups</a:t>
            </a:r>
            <a:endParaRPr lang="de-DE" sz="2200" dirty="0">
              <a:latin typeface="+mn-lt"/>
              <a:ea typeface="+mn-ea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rgbClr val="007FB6"/>
              </a:buClr>
              <a:buFont typeface="Arial" panose="020B0604020202020204" pitchFamily="34" charset="0"/>
              <a:buChar char="•"/>
            </a:pPr>
            <a:r>
              <a:rPr lang="de-DE" sz="2200" dirty="0" err="1">
                <a:latin typeface="+mn-lt"/>
                <a:ea typeface="+mn-ea"/>
              </a:rPr>
              <a:t>Otherwise</a:t>
            </a:r>
            <a:r>
              <a:rPr lang="de-DE" sz="2200" dirty="0">
                <a:latin typeface="+mn-lt"/>
                <a:ea typeface="+mn-ea"/>
              </a:rPr>
              <a:t>: </a:t>
            </a:r>
            <a:r>
              <a:rPr lang="de-DE" sz="2200" dirty="0" err="1">
                <a:latin typeface="+mn-lt"/>
                <a:ea typeface="+mn-ea"/>
              </a:rPr>
              <a:t>most</a:t>
            </a:r>
            <a:r>
              <a:rPr lang="de-DE" sz="2200" dirty="0">
                <a:latin typeface="+mn-lt"/>
                <a:ea typeface="+mn-ea"/>
              </a:rPr>
              <a:t> </a:t>
            </a:r>
            <a:r>
              <a:rPr lang="de-DE" sz="2200" dirty="0" err="1">
                <a:latin typeface="+mn-lt"/>
                <a:ea typeface="+mn-ea"/>
              </a:rPr>
              <a:t>accurate</a:t>
            </a:r>
            <a:r>
              <a:rPr lang="de-DE" sz="2200" dirty="0">
                <a:latin typeface="+mn-lt"/>
                <a:ea typeface="+mn-ea"/>
              </a:rPr>
              <a:t> möglichst genaue </a:t>
            </a:r>
            <a:r>
              <a:rPr lang="de-DE" sz="2200" dirty="0" err="1">
                <a:latin typeface="+mn-lt"/>
                <a:ea typeface="+mn-ea"/>
              </a:rPr>
              <a:t>approximation</a:t>
            </a:r>
            <a:r>
              <a:rPr lang="de-DE" sz="2200" dirty="0">
                <a:latin typeface="+mn-lt"/>
                <a:ea typeface="+mn-ea"/>
              </a:rPr>
              <a:t> </a:t>
            </a:r>
            <a:r>
              <a:rPr lang="de-DE" sz="2200" dirty="0" err="1">
                <a:latin typeface="+mn-lt"/>
                <a:ea typeface="+mn-ea"/>
              </a:rPr>
              <a:t>of</a:t>
            </a:r>
            <a:r>
              <a:rPr lang="de-DE" sz="2200" dirty="0">
                <a:latin typeface="+mn-lt"/>
                <a:ea typeface="+mn-ea"/>
              </a:rPr>
              <a:t> </a:t>
            </a:r>
            <a:r>
              <a:rPr lang="de-DE" sz="2200" dirty="0" err="1">
                <a:latin typeface="+mn-lt"/>
                <a:ea typeface="+mn-ea"/>
              </a:rPr>
              <a:t>that</a:t>
            </a:r>
            <a:r>
              <a:rPr lang="de-DE" sz="2200" dirty="0">
                <a:latin typeface="+mn-lt"/>
                <a:ea typeface="+mn-ea"/>
              </a:rPr>
              <a:t> time </a:t>
            </a:r>
            <a:r>
              <a:rPr lang="de-DE" sz="2200" dirty="0" err="1">
                <a:latin typeface="+mn-lt"/>
                <a:ea typeface="+mn-ea"/>
              </a:rPr>
              <a:t>point</a:t>
            </a:r>
            <a:endParaRPr lang="de-DE" sz="2200" dirty="0">
              <a:latin typeface="+mn-lt"/>
              <a:ea typeface="+mn-ea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0E0E3F0-3B96-46F2-A62F-1F120AD1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9422837" cy="921197"/>
          </a:xfrm>
        </p:spPr>
        <p:txBody>
          <a:bodyPr/>
          <a:lstStyle/>
          <a:p>
            <a:r>
              <a:rPr lang="en-US" dirty="0"/>
              <a:t>Selecting the start of the observation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77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79FF09-D75A-4A84-B9A7-B3D3AD86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60DBB8-D447-4C21-9202-4B63D983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713364-0CA8-422C-9733-A6177637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57C0BE-0352-4D79-9248-676207144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41" y="1432251"/>
            <a:ext cx="6482372" cy="383718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29CBCC0-971D-4DBC-AAA5-5D93615E0B16}"/>
              </a:ext>
            </a:extLst>
          </p:cNvPr>
          <p:cNvSpPr txBox="1"/>
          <p:nvPr/>
        </p:nvSpPr>
        <p:spPr>
          <a:xfrm>
            <a:off x="8219518" y="5302638"/>
            <a:ext cx="3691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aus </a:t>
            </a:r>
            <a:r>
              <a:rPr lang="de-DE" dirty="0" err="1">
                <a:latin typeface="+mn-lt"/>
              </a:rPr>
              <a:t>Braitmaier</a:t>
            </a:r>
            <a:r>
              <a:rPr lang="de-DE" dirty="0">
                <a:latin typeface="+mn-lt"/>
              </a:rPr>
              <a:t> 2022; </a:t>
            </a:r>
            <a:r>
              <a:rPr lang="de-DE" b="0" i="0" dirty="0">
                <a:solidFill>
                  <a:srgbClr val="222222"/>
                </a:solidFill>
                <a:effectLst/>
                <a:latin typeface="+mn-lt"/>
              </a:rPr>
              <a:t>https://doi.org/10.1007/s11553-022-00967-9</a:t>
            </a:r>
            <a:endParaRPr lang="de-DE" dirty="0">
              <a:latin typeface="+mn-lt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0E0E3F0-3B96-46F2-A62F-1F120AD1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9422837" cy="921197"/>
          </a:xfrm>
        </p:spPr>
        <p:txBody>
          <a:bodyPr/>
          <a:lstStyle/>
          <a:p>
            <a:r>
              <a:rPr lang="en-US" dirty="0"/>
              <a:t>Selecting the start of the observation</a:t>
            </a:r>
            <a:endParaRPr lang="de-DE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1237B44C-CCE2-4112-AEB3-0588090DE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96755"/>
            <a:ext cx="5179470" cy="4536501"/>
          </a:xfrm>
        </p:spPr>
        <p:txBody>
          <a:bodyPr/>
          <a:lstStyle/>
          <a:p>
            <a:pPr>
              <a:spcBef>
                <a:spcPts val="528"/>
              </a:spcBef>
              <a:buClr>
                <a:srgbClr val="007FB6"/>
              </a:buClr>
              <a:buSzPts val="2200"/>
            </a:pPr>
            <a:r>
              <a:rPr lang="de-DE" dirty="0" err="1">
                <a:effectLst/>
                <a:ea typeface="+mn-ea"/>
                <a:cs typeface="+mn-cs"/>
              </a:rPr>
              <a:t>Complicated</a:t>
            </a:r>
            <a:r>
              <a:rPr lang="de-DE" dirty="0">
                <a:effectLst/>
                <a:ea typeface="+mn-ea"/>
                <a:cs typeface="+mn-cs"/>
              </a:rPr>
              <a:t> </a:t>
            </a:r>
            <a:r>
              <a:rPr lang="de-DE" dirty="0" err="1">
                <a:effectLst/>
                <a:ea typeface="+mn-ea"/>
                <a:cs typeface="+mn-cs"/>
              </a:rPr>
              <a:t>case</a:t>
            </a:r>
            <a:r>
              <a:rPr lang="de-DE" dirty="0">
                <a:effectLst/>
                <a:ea typeface="+mn-ea"/>
                <a:cs typeface="+mn-cs"/>
              </a:rPr>
              <a:t>: </a:t>
            </a:r>
            <a:br>
              <a:rPr lang="de-DE" dirty="0">
                <a:effectLst/>
                <a:ea typeface="+mn-ea"/>
                <a:cs typeface="+mn-cs"/>
              </a:rPr>
            </a:br>
            <a:r>
              <a:rPr lang="de-DE" dirty="0" err="1">
                <a:effectLst/>
                <a:ea typeface="+mn-ea"/>
                <a:cs typeface="+mn-cs"/>
              </a:rPr>
              <a:t>Patients</a:t>
            </a:r>
            <a:r>
              <a:rPr lang="de-DE" dirty="0">
                <a:effectLst/>
                <a:ea typeface="+mn-ea"/>
                <a:cs typeface="+mn-cs"/>
              </a:rPr>
              <a:t> in </a:t>
            </a:r>
            <a:r>
              <a:rPr lang="de-DE" dirty="0" err="1">
                <a:effectLst/>
                <a:ea typeface="+mn-ea"/>
                <a:cs typeface="+mn-cs"/>
              </a:rPr>
              <a:t>the</a:t>
            </a:r>
            <a:r>
              <a:rPr lang="de-DE" dirty="0">
                <a:effectLst/>
                <a:ea typeface="+mn-ea"/>
                <a:cs typeface="+mn-cs"/>
              </a:rPr>
              <a:t> </a:t>
            </a:r>
            <a:r>
              <a:rPr lang="de-DE" dirty="0" err="1">
                <a:effectLst/>
                <a:ea typeface="+mn-ea"/>
                <a:cs typeface="+mn-cs"/>
              </a:rPr>
              <a:t>control</a:t>
            </a:r>
            <a:r>
              <a:rPr lang="de-DE" dirty="0">
                <a:effectLst/>
                <a:ea typeface="+mn-ea"/>
                <a:cs typeface="+mn-cs"/>
              </a:rPr>
              <a:t> </a:t>
            </a:r>
            <a:r>
              <a:rPr lang="de-DE" dirty="0" err="1">
                <a:effectLst/>
                <a:ea typeface="+mn-ea"/>
                <a:cs typeface="+mn-cs"/>
              </a:rPr>
              <a:t>group</a:t>
            </a:r>
            <a:r>
              <a:rPr lang="de-DE" dirty="0"/>
              <a:t> </a:t>
            </a:r>
            <a:r>
              <a:rPr lang="de-DE" b="1" u="sng" dirty="0"/>
              <a:t>do not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>
                <a:effectLst/>
                <a:ea typeface="+mn-ea"/>
                <a:cs typeface="+mn-cs"/>
              </a:rPr>
              <a:t>, but </a:t>
            </a:r>
            <a:r>
              <a:rPr lang="de-DE" dirty="0" err="1">
                <a:effectLst/>
                <a:ea typeface="+mn-ea"/>
                <a:cs typeface="+mn-cs"/>
              </a:rPr>
              <a:t>continue</a:t>
            </a:r>
            <a:r>
              <a:rPr lang="de-DE" dirty="0">
                <a:effectLst/>
                <a:ea typeface="+mn-ea"/>
                <a:cs typeface="+mn-cs"/>
              </a:rPr>
              <a:t> </a:t>
            </a:r>
            <a:r>
              <a:rPr lang="de-DE" dirty="0" err="1">
                <a:effectLst/>
                <a:ea typeface="+mn-ea"/>
                <a:cs typeface="+mn-cs"/>
              </a:rPr>
              <a:t>to</a:t>
            </a:r>
            <a:r>
              <a:rPr lang="de-DE" dirty="0">
                <a:effectLst/>
                <a:ea typeface="+mn-ea"/>
                <a:cs typeface="+mn-cs"/>
              </a:rPr>
              <a:t> </a:t>
            </a:r>
            <a:r>
              <a:rPr lang="de-DE" dirty="0" err="1">
                <a:effectLst/>
                <a:ea typeface="+mn-ea"/>
                <a:cs typeface="+mn-cs"/>
              </a:rPr>
              <a:t>receive</a:t>
            </a:r>
            <a:r>
              <a:rPr lang="de-DE" dirty="0">
                <a:effectLst/>
                <a:ea typeface="+mn-ea"/>
                <a:cs typeface="+mn-cs"/>
              </a:rPr>
              <a:t> </a:t>
            </a:r>
            <a:r>
              <a:rPr lang="de-DE" dirty="0" err="1">
                <a:effectLst/>
                <a:ea typeface="+mn-ea"/>
                <a:cs typeface="+mn-cs"/>
              </a:rPr>
              <a:t>standard</a:t>
            </a:r>
            <a:r>
              <a:rPr lang="de-DE" dirty="0">
                <a:effectLst/>
                <a:ea typeface="+mn-ea"/>
                <a:cs typeface="+mn-cs"/>
              </a:rPr>
              <a:t> </a:t>
            </a:r>
            <a:r>
              <a:rPr lang="de-DE" dirty="0" err="1">
                <a:effectLst/>
                <a:ea typeface="+mn-ea"/>
                <a:cs typeface="+mn-cs"/>
              </a:rPr>
              <a:t>of</a:t>
            </a:r>
            <a:r>
              <a:rPr lang="de-DE" dirty="0">
                <a:effectLst/>
                <a:ea typeface="+mn-ea"/>
                <a:cs typeface="+mn-cs"/>
              </a:rPr>
              <a:t> care!</a:t>
            </a:r>
          </a:p>
          <a:p>
            <a:r>
              <a:rPr lang="de-DE" u="sng" dirty="0">
                <a:effectLst/>
              </a:rPr>
              <a:t>Problem:</a:t>
            </a:r>
            <a:r>
              <a:rPr lang="de-DE" dirty="0">
                <a:effectLst/>
              </a:rPr>
              <a:t> </a:t>
            </a:r>
            <a:r>
              <a:rPr lang="en-US" dirty="0"/>
              <a:t>Adequate determination of the start of observation for patients in the control arm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en-US" dirty="0"/>
              <a:t>It is essential that observation begins at the same time for patients in both arms; otherwise, there is a risk of bias (e.g. immortal time bias</a:t>
            </a:r>
            <a:r>
              <a:rPr lang="de-DE" dirty="0"/>
              <a:t>)</a:t>
            </a:r>
          </a:p>
          <a:p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estimate</a:t>
            </a:r>
            <a:r>
              <a:rPr lang="de-DE" dirty="0"/>
              <a:t> T</a:t>
            </a:r>
            <a:r>
              <a:rPr lang="de-DE" baseline="-25000" dirty="0"/>
              <a:t>0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39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114F6F-A0C6-412A-A16A-9C035BC7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26.05.2026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8E7FF5-DFDD-4554-9FAB-22C274B53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9863AD-1979-4912-AF7B-10423304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244B-F0E4-4210-9AAF-DC9A03BA54A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8DF37FB-4B61-484A-9B11-C64E3C94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496446"/>
            <a:ext cx="9660190" cy="814105"/>
          </a:xfrm>
        </p:spPr>
        <p:txBody>
          <a:bodyPr/>
          <a:lstStyle/>
          <a:p>
            <a:r>
              <a:rPr lang="en-US" dirty="0"/>
              <a:t>Background: marketing authorization, market access, health care</a:t>
            </a:r>
            <a:br>
              <a:rPr lang="en-US" dirty="0"/>
            </a:b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C273510-B846-4B2B-A204-57E94BDE394A}"/>
              </a:ext>
            </a:extLst>
          </p:cNvPr>
          <p:cNvSpPr txBox="1">
            <a:spLocks/>
          </p:cNvSpPr>
          <p:nvPr/>
        </p:nvSpPr>
        <p:spPr bwMode="auto">
          <a:xfrm>
            <a:off x="4050020" y="4172732"/>
            <a:ext cx="572243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r>
              <a:rPr lang="de-DE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(positive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benefit-risk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ratio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9266271-C0A3-43A0-A5A1-4491FA4359D4}"/>
              </a:ext>
            </a:extLst>
          </p:cNvPr>
          <p:cNvSpPr/>
          <p:nvPr/>
        </p:nvSpPr>
        <p:spPr>
          <a:xfrm>
            <a:off x="90686" y="5507376"/>
            <a:ext cx="3420000" cy="57606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9541ABE-BD48-42A7-AF8C-390CA9595DB3}"/>
              </a:ext>
            </a:extLst>
          </p:cNvPr>
          <p:cNvSpPr/>
          <p:nvPr/>
        </p:nvSpPr>
        <p:spPr>
          <a:xfrm>
            <a:off x="476622" y="4283240"/>
            <a:ext cx="3420000" cy="57606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authorization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A1EDB96-80E3-48E0-B36F-FA82E9B01AFE}"/>
              </a:ext>
            </a:extLst>
          </p:cNvPr>
          <p:cNvSpPr/>
          <p:nvPr/>
        </p:nvSpPr>
        <p:spPr>
          <a:xfrm>
            <a:off x="810768" y="3077880"/>
            <a:ext cx="3419999" cy="57606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E3CCDCCB-E368-46B7-BA1E-32F1B5F15A23}"/>
              </a:ext>
            </a:extLst>
          </p:cNvPr>
          <p:cNvSpPr/>
          <p:nvPr/>
        </p:nvSpPr>
        <p:spPr>
          <a:xfrm>
            <a:off x="1170807" y="1834968"/>
            <a:ext cx="3419999" cy="57606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care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FE106B-E3FC-41BF-A5C0-FEDF7FDADFC3}"/>
              </a:ext>
            </a:extLst>
          </p:cNvPr>
          <p:cNvSpPr txBox="1">
            <a:spLocks/>
          </p:cNvSpPr>
          <p:nvPr/>
        </p:nvSpPr>
        <p:spPr bwMode="auto">
          <a:xfrm>
            <a:off x="4770100" y="1743710"/>
            <a:ext cx="51461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r>
              <a:rPr lang="de-DE" sz="2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added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benefit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097B9D7-3F80-4B6A-AB67-461A1B7E58EF}"/>
              </a:ext>
            </a:extLst>
          </p:cNvPr>
          <p:cNvSpPr txBox="1">
            <a:spLocks/>
          </p:cNvSpPr>
          <p:nvPr/>
        </p:nvSpPr>
        <p:spPr bwMode="auto">
          <a:xfrm>
            <a:off x="4388661" y="2969868"/>
            <a:ext cx="59655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r>
              <a:rPr lang="de-DE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prescribed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8F6E9D88-38DD-4C4D-BD2F-1E46D88C250A}"/>
              </a:ext>
            </a:extLst>
          </p:cNvPr>
          <p:cNvSpPr/>
          <p:nvPr/>
        </p:nvSpPr>
        <p:spPr>
          <a:xfrm rot="17598200">
            <a:off x="1804922" y="4923362"/>
            <a:ext cx="556748" cy="47054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7B517FE3-5F43-46D9-9C9E-0EE84207FC5B}"/>
              </a:ext>
            </a:extLst>
          </p:cNvPr>
          <p:cNvSpPr/>
          <p:nvPr/>
        </p:nvSpPr>
        <p:spPr>
          <a:xfrm rot="17598200">
            <a:off x="2163033" y="3705786"/>
            <a:ext cx="556748" cy="47054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C7A527E2-C985-41F7-9370-1ACA4FB0EB0B}"/>
              </a:ext>
            </a:extLst>
          </p:cNvPr>
          <p:cNvSpPr/>
          <p:nvPr/>
        </p:nvSpPr>
        <p:spPr>
          <a:xfrm rot="17598200">
            <a:off x="2581116" y="2481650"/>
            <a:ext cx="556748" cy="47054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74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66227-2709-49B6-8607-BE52478C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9422837" cy="921197"/>
          </a:xfrm>
        </p:spPr>
        <p:txBody>
          <a:bodyPr/>
          <a:lstStyle/>
          <a:p>
            <a:r>
              <a:rPr lang="de-DE" dirty="0"/>
              <a:t>(PRO) </a:t>
            </a:r>
            <a:r>
              <a:rPr lang="de-DE" dirty="0" err="1"/>
              <a:t>collection</a:t>
            </a:r>
            <a:r>
              <a:rPr lang="de-DE" dirty="0"/>
              <a:t> in </a:t>
            </a:r>
            <a:r>
              <a:rPr lang="de-DE" dirty="0" err="1"/>
              <a:t>registries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155CF8-0C98-4E7F-A613-1755B57C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52736"/>
            <a:ext cx="7783433" cy="4772000"/>
          </a:xfrm>
        </p:spPr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ATMPs </a:t>
            </a:r>
            <a:r>
              <a:rPr lang="en-US" dirty="0"/>
              <a:t>different treatment approaches are usually compared </a:t>
            </a:r>
            <a:r>
              <a:rPr lang="de-DE" dirty="0"/>
              <a:t>(e. g. CAR-T-</a:t>
            </a:r>
            <a:r>
              <a:rPr lang="de-DE" dirty="0" err="1"/>
              <a:t>cell</a:t>
            </a:r>
            <a:r>
              <a:rPr lang="de-DE" dirty="0"/>
              <a:t> vs. </a:t>
            </a:r>
            <a:r>
              <a:rPr lang="de-DE" dirty="0" err="1"/>
              <a:t>chemotherapy</a:t>
            </a:r>
            <a:r>
              <a:rPr lang="de-DE" dirty="0"/>
              <a:t>, s</a:t>
            </a:r>
            <a:r>
              <a:rPr lang="en-US" dirty="0"/>
              <a:t>ingle-dose gene therapy vs. continuous therapy</a:t>
            </a:r>
            <a:r>
              <a:rPr lang="de-DE" dirty="0"/>
              <a:t>)</a:t>
            </a:r>
          </a:p>
          <a:p>
            <a:r>
              <a:rPr lang="en-US" dirty="0"/>
              <a:t>Collecting data solely during clinic visits may result in variations in the frequency and intervals of data collection</a:t>
            </a:r>
            <a:endParaRPr lang="de-DE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Difficulties in interpreting the results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Collecting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data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solely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registry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may</a:t>
            </a:r>
            <a:r>
              <a:rPr lang="de-DE" dirty="0">
                <a:sym typeface="Wingdings" panose="05000000000000000000" pitchFamily="2" charset="2"/>
              </a:rPr>
              <a:t> not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practical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/>
              <a:t>Possible </a:t>
            </a:r>
            <a:r>
              <a:rPr lang="de-DE" dirty="0" err="1"/>
              <a:t>solutions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Collection outside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registry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digital </a:t>
            </a:r>
            <a:r>
              <a:rPr lang="de-DE" dirty="0" err="1">
                <a:sym typeface="Wingdings" panose="05000000000000000000" pitchFamily="2" charset="2"/>
              </a:rPr>
              <a:t>solutions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facilitate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data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collection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patients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Use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information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patient</a:t>
            </a:r>
            <a:r>
              <a:rPr lang="de-DE" dirty="0">
                <a:sym typeface="Wingdings" panose="05000000000000000000" pitchFamily="2" charset="2"/>
              </a:rPr>
              <a:t> care</a:t>
            </a:r>
            <a:endParaRPr lang="de-DE" dirty="0"/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E9C128-A9BE-4881-8D0F-00E55189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F7A064-537C-4DF3-A9F3-4D80C7FF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AE8EE2-6428-4C80-9D2C-2AE4355E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34642E-2E15-4384-8F2E-3EA8C74525D1}"/>
              </a:ext>
            </a:extLst>
          </p:cNvPr>
          <p:cNvSpPr txBox="1"/>
          <p:nvPr/>
        </p:nvSpPr>
        <p:spPr>
          <a:xfrm>
            <a:off x="8540660" y="5579948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+mn-lt"/>
                <a:cs typeface="Arial" panose="020B0604020202020204" pitchFamily="34" charset="0"/>
              </a:rPr>
              <a:t>IQWiG Rapid Report A25-13 </a:t>
            </a:r>
            <a:r>
              <a:rPr lang="en-US" sz="900" dirty="0" err="1">
                <a:latin typeface="+mn-lt"/>
                <a:cs typeface="Arial" panose="020B0604020202020204" pitchFamily="34" charset="0"/>
              </a:rPr>
              <a:t>vom</a:t>
            </a:r>
            <a:r>
              <a:rPr lang="en-US" sz="900" dirty="0">
                <a:latin typeface="+mn-lt"/>
                <a:cs typeface="Arial" panose="020B0604020202020204" pitchFamily="34" charset="0"/>
              </a:rPr>
              <a:t> 28.10.2025. </a:t>
            </a:r>
            <a:br>
              <a:rPr lang="en-US" sz="900" dirty="0">
                <a:latin typeface="+mn-lt"/>
                <a:cs typeface="Arial" panose="020B0604020202020204" pitchFamily="34" charset="0"/>
              </a:rPr>
            </a:br>
            <a:r>
              <a:rPr lang="en-US" sz="900" dirty="0">
                <a:latin typeface="+mn-lt"/>
                <a:cs typeface="Arial" panose="020B0604020202020204" pitchFamily="34" charset="0"/>
              </a:rPr>
              <a:t>URL: </a:t>
            </a:r>
            <a:r>
              <a:rPr lang="en-US" sz="900" dirty="0">
                <a:latin typeface="+mn-lt"/>
                <a:cs typeface="Arial" panose="020B0604020202020204" pitchFamily="34" charset="0"/>
                <a:hlinkClick r:id="rId2"/>
              </a:rPr>
              <a:t>https://www.iqwig.de/projekte/a25-13.html</a:t>
            </a:r>
            <a:endParaRPr lang="de-DE" sz="9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7F28D6-B444-4F87-A6AA-F178A5376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317" y="1165016"/>
            <a:ext cx="3166240" cy="431972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65499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40E3F-81D6-4B90-86FE-0A751002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Adjustment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confounders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F4EE51-42D1-4FCB-B53B-06C2E106A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1310551"/>
            <a:ext cx="11160000" cy="4689120"/>
          </a:xfrm>
        </p:spPr>
        <p:txBody>
          <a:bodyPr/>
          <a:lstStyle/>
          <a:p>
            <a:r>
              <a:rPr lang="en-US" dirty="0"/>
              <a:t>In previous study protocols / SAPs, the adjustment is primarily planned using propensity scores</a:t>
            </a:r>
            <a:endParaRPr lang="de-DE" dirty="0"/>
          </a:p>
          <a:p>
            <a:pPr lvl="1"/>
            <a:r>
              <a:rPr lang="de-DE" dirty="0" err="1"/>
              <a:t>Propensity</a:t>
            </a:r>
            <a:r>
              <a:rPr lang="de-DE" dirty="0"/>
              <a:t> score: </a:t>
            </a:r>
            <a:r>
              <a:rPr lang="en-US" dirty="0"/>
              <a:t>Probability that the patient will receive the trial intervention</a:t>
            </a:r>
            <a:endParaRPr lang="de-DE" dirty="0"/>
          </a:p>
          <a:p>
            <a:pPr lvl="1"/>
            <a:r>
              <a:rPr lang="de-DE" dirty="0" err="1"/>
              <a:t>Weighting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(IPTW, FSW,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SMRW</a:t>
            </a:r>
            <a:r>
              <a:rPr lang="de-DE" dirty="0"/>
              <a:t>) </a:t>
            </a:r>
            <a:r>
              <a:rPr lang="de-DE" dirty="0" err="1"/>
              <a:t>or</a:t>
            </a:r>
            <a:r>
              <a:rPr lang="de-DE" dirty="0"/>
              <a:t> PS </a:t>
            </a:r>
            <a:r>
              <a:rPr lang="de-DE" dirty="0" err="1"/>
              <a:t>matching</a:t>
            </a:r>
            <a:endParaRPr lang="de-DE" dirty="0"/>
          </a:p>
          <a:p>
            <a:r>
              <a:rPr lang="en-US" dirty="0"/>
              <a:t>clear hierarchy of eligible PS methods and criteria for selecting the most robust methods</a:t>
            </a:r>
            <a:endParaRPr lang="de-DE" dirty="0"/>
          </a:p>
          <a:p>
            <a:r>
              <a:rPr lang="en-US" dirty="0"/>
              <a:t>Determining sufficient overlap and balance</a:t>
            </a:r>
          </a:p>
          <a:p>
            <a:r>
              <a:rPr lang="en-US" dirty="0"/>
              <a:t>Describe how to handle extreme values (truncation vs. “capping”)</a:t>
            </a:r>
            <a:endParaRPr lang="de-DE" dirty="0"/>
          </a:p>
          <a:p>
            <a:r>
              <a:rPr lang="en-US" dirty="0"/>
              <a:t>Description of the population after PS matching or weighting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EB6C9E-2222-4C00-B414-60774EEA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C44ADD-BD26-4ED5-91DB-6F65340F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6A5BA6-124C-4CA8-B766-C4AB7122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71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D833B-8701-4A1C-8D9D-EA3F5481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valid conclusions, the expected effect must not be too small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BB995A-FE2F-4A2D-920B-8FDBF17A2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772000"/>
          </a:xfrm>
        </p:spPr>
        <p:txBody>
          <a:bodyPr/>
          <a:lstStyle/>
          <a:p>
            <a:r>
              <a:rPr lang="en-US" dirty="0"/>
              <a:t>Even with the most careful analysis and fulfilment of the mentioned quality requirements, there is an inherent risk of substantial bias due to the study design, e.g.</a:t>
            </a:r>
            <a:r>
              <a:rPr lang="de-DE" dirty="0"/>
              <a:t>:</a:t>
            </a:r>
          </a:p>
          <a:p>
            <a:pPr lvl="1"/>
            <a:r>
              <a:rPr lang="en-US" dirty="0"/>
              <a:t>Discrepancies in the start of observation</a:t>
            </a:r>
          </a:p>
          <a:p>
            <a:pPr lvl="1"/>
            <a:r>
              <a:rPr lang="en-US" dirty="0"/>
              <a:t>Unknown and non-measurable confounders</a:t>
            </a:r>
            <a:endParaRPr lang="de-DE" dirty="0"/>
          </a:p>
          <a:p>
            <a:r>
              <a:rPr lang="en-US" dirty="0"/>
              <a:t>a conclusion on the benefit or harm of an intervention should only be derived from the effects observed in the study if these effects exceed a certain effect size</a:t>
            </a:r>
            <a:endParaRPr lang="de-DE" dirty="0"/>
          </a:p>
          <a:p>
            <a:r>
              <a:rPr lang="en-US" dirty="0"/>
              <a:t>Test for a shifted null hypothesis, taking into account the actual data quality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0FC606-BA4F-47A8-8250-655164E1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13393-CC5D-4749-AACB-BA4998B0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A49CE3-13F8-4371-A04C-B1365643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2CF1A8-05BE-47D3-AF49-2CD37EBF7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43" y="4810768"/>
            <a:ext cx="7416824" cy="157347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A2302D3-9697-4CB3-92BC-9286D2044293}"/>
              </a:ext>
            </a:extLst>
          </p:cNvPr>
          <p:cNvSpPr/>
          <p:nvPr/>
        </p:nvSpPr>
        <p:spPr>
          <a:xfrm>
            <a:off x="4079776" y="602128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291C6FB-69B0-4EA2-BF14-5E9FEB862CAD}"/>
              </a:ext>
            </a:extLst>
          </p:cNvPr>
          <p:cNvSpPr/>
          <p:nvPr/>
        </p:nvSpPr>
        <p:spPr>
          <a:xfrm>
            <a:off x="6451223" y="5999212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694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4A5FF0F-C52B-4B64-8D16-09DDDA605B27}"/>
              </a:ext>
            </a:extLst>
          </p:cNvPr>
          <p:cNvSpPr/>
          <p:nvPr/>
        </p:nvSpPr>
        <p:spPr>
          <a:xfrm>
            <a:off x="609600" y="3284984"/>
            <a:ext cx="11175032" cy="28083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9ECF6B-4C5B-4E4E-B8B9-19D4AC8F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Registry-</a:t>
            </a:r>
            <a:r>
              <a:rPr lang="de-DE" sz="2800" dirty="0" err="1"/>
              <a:t>based</a:t>
            </a:r>
            <a:r>
              <a:rPr lang="de-DE" sz="2800" dirty="0"/>
              <a:t> RCT </a:t>
            </a:r>
            <a:r>
              <a:rPr lang="de-DE" sz="2800" dirty="0" err="1"/>
              <a:t>as</a:t>
            </a:r>
            <a:r>
              <a:rPr lang="de-DE" sz="2800" dirty="0"/>
              <a:t> alternative </a:t>
            </a:r>
            <a:r>
              <a:rPr lang="de-DE" sz="2800" dirty="0" err="1"/>
              <a:t>option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B7E35-61D9-454E-BEEC-B05367033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6763"/>
            <a:ext cx="10972800" cy="4772000"/>
          </a:xfrm>
        </p:spPr>
        <p:txBody>
          <a:bodyPr/>
          <a:lstStyle/>
          <a:p>
            <a:r>
              <a:rPr lang="en-US" dirty="0"/>
              <a:t>According to legal requirements, </a:t>
            </a:r>
            <a:r>
              <a:rPr lang="en-US" dirty="0" err="1"/>
              <a:t>AbDs</a:t>
            </a:r>
            <a:r>
              <a:rPr lang="en-US" dirty="0"/>
              <a:t> must be conducted without randomization</a:t>
            </a:r>
          </a:p>
          <a:p>
            <a:r>
              <a:rPr lang="en-US" dirty="0"/>
              <a:t>This results in increased requirements regarding the extent of data collection (additional collection of relevant confounders + larger sample size to detect sufficiently large effects)</a:t>
            </a:r>
            <a:endParaRPr lang="de-DE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600" dirty="0"/>
              <a:t>„</a:t>
            </a:r>
            <a:r>
              <a:rPr lang="en-US" sz="2600" dirty="0"/>
              <a:t>The effort required for a routine practice comparative study with randomization will generally – with comparable data quality – be less than the effort required for a study without randomization, as confounder data collection and confounder adjustment can be omitted.</a:t>
            </a:r>
            <a:r>
              <a:rPr lang="de-DE" sz="2600" dirty="0"/>
              <a:t>“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00" dirty="0">
                <a:latin typeface="+mn-lt"/>
                <a:cs typeface="Arial" panose="020B0604020202020204" pitchFamily="34" charset="0"/>
              </a:rPr>
              <a:t>IQWiG Rapid Report A19-43, Version 1.1 </a:t>
            </a:r>
            <a:r>
              <a:rPr lang="en-US" sz="800" dirty="0" err="1">
                <a:latin typeface="+mn-lt"/>
                <a:cs typeface="Arial" panose="020B0604020202020204" pitchFamily="34" charset="0"/>
              </a:rPr>
              <a:t>vom</a:t>
            </a:r>
            <a:r>
              <a:rPr lang="en-US" sz="800" dirty="0">
                <a:latin typeface="+mn-lt"/>
                <a:cs typeface="Arial" panose="020B0604020202020204" pitchFamily="34" charset="0"/>
              </a:rPr>
              <a:t> 13.5.2020. URL: </a:t>
            </a:r>
            <a:r>
              <a:rPr lang="en-US" sz="800" dirty="0">
                <a:latin typeface="+mn-lt"/>
                <a:cs typeface="Arial" panose="020B0604020202020204" pitchFamily="34" charset="0"/>
                <a:hlinkClick r:id="rId3"/>
              </a:rPr>
              <a:t>https://www.iqwig.de/projekte/a19-43.html</a:t>
            </a:r>
            <a:r>
              <a:rPr lang="en-US" sz="800" dirty="0">
                <a:latin typeface="+mn-lt"/>
                <a:cs typeface="Arial" panose="020B0604020202020204" pitchFamily="34" charset="0"/>
              </a:rPr>
              <a:t>  </a:t>
            </a:r>
            <a:endParaRPr lang="de-DE" sz="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2164DE-70A9-4B39-9B6D-0A1EF9D1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24EDB9-8621-4755-8050-E804DC66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0A38AA-97B9-487E-A624-403BDE5A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7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A59A9F1-A48A-45BC-8F8E-274148ABA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42" t="7172" r="6761" b="17122"/>
          <a:stretch/>
        </p:blipFill>
        <p:spPr>
          <a:xfrm>
            <a:off x="0" y="0"/>
            <a:ext cx="9696000" cy="6858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98F9C62-E117-4C71-BAEF-56B5BDFB5B76}"/>
              </a:ext>
            </a:extLst>
          </p:cNvPr>
          <p:cNvGrpSpPr/>
          <p:nvPr/>
        </p:nvGrpSpPr>
        <p:grpSpPr>
          <a:xfrm>
            <a:off x="6096000" y="0"/>
            <a:ext cx="6095999" cy="6858000"/>
            <a:chOff x="6096000" y="0"/>
            <a:chExt cx="6095999" cy="685800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862806AA-4BF1-4AB3-ABB4-A666F3A050B3}"/>
                </a:ext>
              </a:extLst>
            </p:cNvPr>
            <p:cNvSpPr/>
            <p:nvPr/>
          </p:nvSpPr>
          <p:spPr>
            <a:xfrm>
              <a:off x="6096000" y="0"/>
              <a:ext cx="6095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4" name="Inhaltsplatzhalter 2">
              <a:extLst>
                <a:ext uri="{FF2B5EF4-FFF2-40B4-BE49-F238E27FC236}">
                  <a16:creationId xmlns:a16="http://schemas.microsoft.com/office/drawing/2014/main" id="{06B958D5-28AF-4B59-8190-AF01E05496E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14574" y="1697420"/>
              <a:ext cx="4961489" cy="3353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Font typeface="Calibri" panose="020F050202020403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007FB6"/>
                </a:buClr>
                <a:buFont typeface="Wingdings" pitchFamily="-108" charset="2"/>
                <a:buChar char="§"/>
                <a:defRPr sz="1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007FB6"/>
                </a:buClr>
                <a:buFont typeface="Wingdings" pitchFamily="-108" charset="2"/>
                <a:buChar char="§"/>
                <a:defRPr sz="1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007FB6"/>
                </a:buClr>
                <a:buFont typeface="Wingdings" pitchFamily="-108" charset="2"/>
                <a:buChar char="§"/>
                <a:defRPr sz="1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007FB6"/>
                </a:buClr>
                <a:buFont typeface="Wingdings" pitchFamily="-108" charset="2"/>
                <a:buChar char="§"/>
                <a:defRPr sz="1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Institute for Quality and Efficiency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 Health Care </a:t>
              </a:r>
              <a:r>
                <a:rPr lang="de-DE" sz="20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(IQWiG)</a:t>
              </a:r>
              <a:br>
                <a:rPr lang="de-DE" sz="2000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20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lang="de-DE" sz="2000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2000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800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Siegburger Str. 237</a:t>
              </a:r>
              <a:br>
                <a:rPr lang="de-DE" sz="1800" kern="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de-DE" sz="1800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50679 Köln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it-IT" sz="1800" kern="0" dirty="0">
                  <a:solidFill>
                    <a:schemeClr val="bg1"/>
                  </a:solidFill>
                </a:rPr>
                <a:t>Phone: +49 221 35685-0</a:t>
              </a:r>
              <a:br>
                <a:rPr lang="it-IT" sz="1800" kern="0" dirty="0">
                  <a:solidFill>
                    <a:schemeClr val="bg1"/>
                  </a:solidFill>
                </a:rPr>
              </a:br>
              <a:r>
                <a:rPr lang="it-IT" sz="1800" kern="0" dirty="0">
                  <a:solidFill>
                    <a:schemeClr val="bg1"/>
                  </a:solidFill>
                </a:rPr>
                <a:t>Fax: +49 221 35685-1</a:t>
              </a:r>
              <a:br>
                <a:rPr lang="it-IT" sz="1800" kern="0" dirty="0">
                  <a:solidFill>
                    <a:schemeClr val="bg1"/>
                  </a:solidFill>
                </a:rPr>
              </a:br>
              <a:r>
                <a:rPr lang="it-IT" sz="1800" kern="0" dirty="0">
                  <a:solidFill>
                    <a:schemeClr val="bg1"/>
                  </a:solidFill>
                </a:rPr>
                <a:t>Email: info@iqwig.de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it-IT" sz="1800" kern="0" dirty="0">
                  <a:solidFill>
                    <a:schemeClr val="bg1"/>
                  </a:solidFill>
                </a:rPr>
                <a:t>www.iqwig.de/en/</a:t>
              </a:r>
              <a:br>
                <a:rPr lang="it-IT" sz="1800" kern="0" dirty="0">
                  <a:solidFill>
                    <a:schemeClr val="bg1"/>
                  </a:solidFill>
                </a:rPr>
              </a:br>
              <a:r>
                <a:rPr lang="it-IT" sz="1800" kern="0" dirty="0">
                  <a:solidFill>
                    <a:schemeClr val="bg1"/>
                  </a:solidFill>
                </a:rPr>
                <a:t>www.informedhealth.org</a:t>
              </a:r>
              <a:br>
                <a:rPr lang="it-IT" sz="1800" kern="0" dirty="0">
                  <a:solidFill>
                    <a:schemeClr val="bg1"/>
                  </a:solidFill>
                </a:rPr>
              </a:br>
              <a:r>
                <a:rPr lang="it-IT" sz="1800" kern="0" dirty="0">
                  <a:solidFill>
                    <a:schemeClr val="bg1"/>
                  </a:solidFill>
                </a:rPr>
                <a:t>www.themencheck-medizin.de</a:t>
              </a:r>
              <a:endParaRPr lang="it-IT" kern="0" dirty="0">
                <a:solidFill>
                  <a:schemeClr val="bg1"/>
                </a:solidFill>
              </a:endParaRPr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F571F65-B6A4-4463-AB2A-8EF31CBD4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5053"/>
            <a:stretch/>
          </p:blipFill>
          <p:spPr>
            <a:xfrm>
              <a:off x="6724944" y="5471448"/>
              <a:ext cx="245869" cy="24015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A4B8CF0F-88AD-473D-BE84-29943746D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92255" y="5471448"/>
              <a:ext cx="341861" cy="24015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3C00A5B5-826F-4DE7-ADDA-89D9708C4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55558" y="5471448"/>
              <a:ext cx="273701" cy="240150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90791467-3E8A-4F7B-A758-46BFD2407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50700" y="5470358"/>
              <a:ext cx="228415" cy="243848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DF523BA-E3FC-4499-9BD7-6A68EA510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14574" y="934899"/>
              <a:ext cx="1000175" cy="441702"/>
            </a:xfrm>
            <a:prstGeom prst="rect">
              <a:avLst/>
            </a:prstGeom>
          </p:spPr>
        </p:pic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5913F9-A1F1-4F82-ACD0-4371B10F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FE0AD8-5104-4428-8F0B-481DCACD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V. Vervölgyi / Registry-based NRSI in benefit assessment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A30364-03C0-4692-9BC9-47156113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E56B-8AE4-40EC-BF12-1294F96F4AD9}" type="slidenum">
              <a:rPr lang="de-DE" smtClean="0"/>
              <a:pPr/>
              <a:t>24</a:t>
            </a:fld>
            <a:endParaRPr lang="de-D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26.05.2026</a:t>
            </a:r>
            <a:endParaRPr lang="de-DE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D3CE988C-C545-44A9-87CE-55976B408AAA}"/>
              </a:ext>
            </a:extLst>
          </p:cNvPr>
          <p:cNvSpPr txBox="1">
            <a:spLocks/>
          </p:cNvSpPr>
          <p:nvPr/>
        </p:nvSpPr>
        <p:spPr bwMode="auto">
          <a:xfrm>
            <a:off x="515938" y="1697420"/>
            <a:ext cx="5486400" cy="411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1" kern="0" dirty="0"/>
              <a:t>Thank you for your attention</a:t>
            </a:r>
            <a:r>
              <a:rPr lang="de-DE" b="1" kern="0" dirty="0"/>
              <a:t>!</a:t>
            </a:r>
            <a:br>
              <a:rPr lang="de-DE" b="1" kern="0" dirty="0"/>
            </a:br>
            <a:r>
              <a:rPr lang="de-DE" sz="1800" b="1" kern="0" dirty="0"/>
              <a:t>–</a:t>
            </a:r>
            <a:br>
              <a:rPr lang="de-DE" sz="1800" kern="0" dirty="0"/>
            </a:br>
            <a:r>
              <a:rPr lang="de-DE" sz="1800" kern="0" dirty="0"/>
              <a:t>Questions and </a:t>
            </a:r>
            <a:r>
              <a:rPr lang="de-DE" sz="1800" kern="0" dirty="0" err="1"/>
              <a:t>comments</a:t>
            </a:r>
            <a:r>
              <a:rPr lang="de-DE" sz="1800" kern="0" dirty="0"/>
              <a:t>:</a:t>
            </a:r>
          </a:p>
          <a:p>
            <a:pPr marL="0" indent="0">
              <a:buNone/>
            </a:pPr>
            <a:r>
              <a:rPr lang="en-US" sz="1800" kern="0" dirty="0">
                <a:solidFill>
                  <a:schemeClr val="tx2"/>
                </a:solidFill>
              </a:rPr>
              <a:t>[Name of speaker] </a:t>
            </a:r>
            <a:br>
              <a:rPr lang="en-US" sz="1800" kern="0" dirty="0">
                <a:solidFill>
                  <a:schemeClr val="tx2"/>
                </a:solidFill>
              </a:rPr>
            </a:br>
            <a:r>
              <a:rPr lang="en-US" sz="1800" kern="0" dirty="0">
                <a:solidFill>
                  <a:schemeClr val="tx2"/>
                </a:solidFill>
              </a:rPr>
              <a:t>[Contact, e.g. employee email address]</a:t>
            </a:r>
            <a:endParaRPr lang="de-DE" sz="1800" kern="0" dirty="0">
              <a:solidFill>
                <a:schemeClr val="tx2"/>
              </a:solidFill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58F4ED3-17A8-4FBC-8E92-A3103A9A9A3B}"/>
              </a:ext>
            </a:extLst>
          </p:cNvPr>
          <p:cNvGrpSpPr/>
          <p:nvPr/>
        </p:nvGrpSpPr>
        <p:grpSpPr>
          <a:xfrm>
            <a:off x="6096000" y="0"/>
            <a:ext cx="6095999" cy="6858000"/>
            <a:chOff x="6096000" y="0"/>
            <a:chExt cx="6095999" cy="6858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973B493-C717-4DBC-88DA-F263906295D5}"/>
                </a:ext>
              </a:extLst>
            </p:cNvPr>
            <p:cNvSpPr/>
            <p:nvPr/>
          </p:nvSpPr>
          <p:spPr>
            <a:xfrm>
              <a:off x="6096000" y="0"/>
              <a:ext cx="6095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BEF5873-75CD-4A48-B8E2-07213DD8C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5053"/>
            <a:stretch/>
          </p:blipFill>
          <p:spPr>
            <a:xfrm>
              <a:off x="6724944" y="5471448"/>
              <a:ext cx="245869" cy="24015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BF5D1CC-A9D0-4701-A847-8787EBFD5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92255" y="5471448"/>
              <a:ext cx="341861" cy="24015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CA04E25C-278B-4951-A0E6-E438DDA1C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55558" y="5471448"/>
              <a:ext cx="273701" cy="24015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6BA0C547-4805-4B04-BDB2-34B7C9A65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50700" y="5470358"/>
              <a:ext cx="228415" cy="243848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B5E56E7C-D6AB-4DA2-A14A-CC0CECC70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14574" y="934899"/>
              <a:ext cx="1000175" cy="441702"/>
            </a:xfrm>
            <a:prstGeom prst="rect">
              <a:avLst/>
            </a:prstGeom>
          </p:spPr>
        </p:pic>
      </p:grp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0FB8A28-B6A3-412D-9AFE-0F591B215AA4}"/>
              </a:ext>
            </a:extLst>
          </p:cNvPr>
          <p:cNvSpPr txBox="1">
            <a:spLocks/>
          </p:cNvSpPr>
          <p:nvPr/>
        </p:nvSpPr>
        <p:spPr bwMode="auto">
          <a:xfrm>
            <a:off x="6714574" y="1697420"/>
            <a:ext cx="4961489" cy="335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7FB6"/>
              </a:buClr>
              <a:buFont typeface="Wingdings" pitchFamily="-108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Institute for Quality and Efficiency</a:t>
            </a:r>
            <a:br>
              <a: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Health Care </a:t>
            </a:r>
            <a:r>
              <a:rPr lang="de-DE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(IQWiG)</a:t>
            </a:r>
            <a:br>
              <a:rPr lang="de-DE" sz="20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de-DE" sz="20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20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kern="0" dirty="0">
                <a:solidFill>
                  <a:schemeClr val="bg1"/>
                </a:solidFill>
                <a:latin typeface="Calibri" panose="020F0502020204030204" pitchFamily="34" charset="0"/>
              </a:rPr>
              <a:t>Siegburger Str. 237</a:t>
            </a:r>
            <a:br>
              <a:rPr lang="de-DE" sz="1800" kern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sz="1800" kern="0" dirty="0">
                <a:solidFill>
                  <a:schemeClr val="bg1"/>
                </a:solidFill>
                <a:latin typeface="Calibri" panose="020F0502020204030204" pitchFamily="34" charset="0"/>
              </a:rPr>
              <a:t>50679 Köln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800" kern="0" dirty="0">
                <a:solidFill>
                  <a:schemeClr val="bg1"/>
                </a:solidFill>
              </a:rPr>
              <a:t>Phone: +49 221 35685-0</a:t>
            </a:r>
            <a:br>
              <a:rPr lang="it-IT" sz="1800" kern="0" dirty="0">
                <a:solidFill>
                  <a:schemeClr val="bg1"/>
                </a:solidFill>
              </a:rPr>
            </a:br>
            <a:r>
              <a:rPr lang="it-IT" sz="1800" kern="0" dirty="0">
                <a:solidFill>
                  <a:schemeClr val="bg1"/>
                </a:solidFill>
              </a:rPr>
              <a:t>Fax: +49 221 35685-1</a:t>
            </a:r>
            <a:br>
              <a:rPr lang="it-IT" sz="1800" kern="0" dirty="0">
                <a:solidFill>
                  <a:schemeClr val="bg1"/>
                </a:solidFill>
              </a:rPr>
            </a:br>
            <a:r>
              <a:rPr lang="it-IT" sz="1800" kern="0" dirty="0">
                <a:solidFill>
                  <a:schemeClr val="bg1"/>
                </a:solidFill>
              </a:rPr>
              <a:t>Email: info@iqwig.de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800" kern="0" dirty="0">
                <a:solidFill>
                  <a:schemeClr val="bg1"/>
                </a:solidFill>
              </a:rPr>
              <a:t>www.iqwig.de/en/</a:t>
            </a:r>
            <a:br>
              <a:rPr lang="it-IT" sz="1800" kern="0" dirty="0">
                <a:solidFill>
                  <a:schemeClr val="bg1"/>
                </a:solidFill>
              </a:rPr>
            </a:br>
            <a:r>
              <a:rPr lang="it-IT" sz="1800" kern="0" dirty="0">
                <a:solidFill>
                  <a:schemeClr val="bg1"/>
                </a:solidFill>
              </a:rPr>
              <a:t>www.informedhealth.org</a:t>
            </a:r>
            <a:br>
              <a:rPr lang="it-IT" sz="1800" kern="0" dirty="0">
                <a:solidFill>
                  <a:schemeClr val="bg1"/>
                </a:solidFill>
              </a:rPr>
            </a:br>
            <a:r>
              <a:rPr lang="it-IT" sz="1800" kern="0" dirty="0">
                <a:solidFill>
                  <a:schemeClr val="bg1"/>
                </a:solidFill>
              </a:rPr>
              <a:t>www.themencheck-medizin.de</a:t>
            </a: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F2788A-F532-436F-8BD0-D8405AE6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V. Vervölgyi / Registry-based NRSI in benefit assessment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C1CD86-D621-4B78-B3F1-5DB26011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E56B-8AE4-40EC-BF12-1294F96F4AD9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89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114F6F-A0C6-412A-A16A-9C035BC7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26.05.2026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8E7FF5-DFDD-4554-9FAB-22C274B53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9863AD-1979-4912-AF7B-10423304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244B-F0E4-4210-9AAF-DC9A03BA54A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8DF37FB-4B61-484A-9B11-C64E3C94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496446"/>
            <a:ext cx="9660190" cy="814105"/>
          </a:xfrm>
        </p:spPr>
        <p:txBody>
          <a:bodyPr/>
          <a:lstStyle/>
          <a:p>
            <a:r>
              <a:rPr lang="en-US" dirty="0"/>
              <a:t>Background: marketing authorization, market access, health care</a:t>
            </a:r>
            <a:br>
              <a:rPr lang="en-US" dirty="0"/>
            </a:b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C273510-B846-4B2B-A204-57E94BDE394A}"/>
              </a:ext>
            </a:extLst>
          </p:cNvPr>
          <p:cNvSpPr txBox="1">
            <a:spLocks/>
          </p:cNvSpPr>
          <p:nvPr/>
        </p:nvSpPr>
        <p:spPr bwMode="auto">
          <a:xfrm>
            <a:off x="4050020" y="4172732"/>
            <a:ext cx="572243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r>
              <a:rPr lang="de-DE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(positive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benefit-risk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ratio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9266271-C0A3-43A0-A5A1-4491FA4359D4}"/>
              </a:ext>
            </a:extLst>
          </p:cNvPr>
          <p:cNvSpPr/>
          <p:nvPr/>
        </p:nvSpPr>
        <p:spPr>
          <a:xfrm>
            <a:off x="90686" y="5507376"/>
            <a:ext cx="3420000" cy="57606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9541ABE-BD48-42A7-AF8C-390CA9595DB3}"/>
              </a:ext>
            </a:extLst>
          </p:cNvPr>
          <p:cNvSpPr/>
          <p:nvPr/>
        </p:nvSpPr>
        <p:spPr>
          <a:xfrm>
            <a:off x="476622" y="4283240"/>
            <a:ext cx="3420000" cy="57606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authorization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A1EDB96-80E3-48E0-B36F-FA82E9B01AFE}"/>
              </a:ext>
            </a:extLst>
          </p:cNvPr>
          <p:cNvSpPr/>
          <p:nvPr/>
        </p:nvSpPr>
        <p:spPr>
          <a:xfrm>
            <a:off x="810768" y="3077880"/>
            <a:ext cx="3419999" cy="57606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E3CCDCCB-E368-46B7-BA1E-32F1B5F15A23}"/>
              </a:ext>
            </a:extLst>
          </p:cNvPr>
          <p:cNvSpPr/>
          <p:nvPr/>
        </p:nvSpPr>
        <p:spPr>
          <a:xfrm>
            <a:off x="1170807" y="1834968"/>
            <a:ext cx="3419999" cy="57606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care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FE106B-E3FC-41BF-A5C0-FEDF7FDADFC3}"/>
              </a:ext>
            </a:extLst>
          </p:cNvPr>
          <p:cNvSpPr txBox="1">
            <a:spLocks/>
          </p:cNvSpPr>
          <p:nvPr/>
        </p:nvSpPr>
        <p:spPr bwMode="auto">
          <a:xfrm>
            <a:off x="4770100" y="1743710"/>
            <a:ext cx="51461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r>
              <a:rPr lang="de-DE" sz="2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added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benefit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097B9D7-3F80-4B6A-AB67-461A1B7E58EF}"/>
              </a:ext>
            </a:extLst>
          </p:cNvPr>
          <p:cNvSpPr txBox="1">
            <a:spLocks/>
          </p:cNvSpPr>
          <p:nvPr/>
        </p:nvSpPr>
        <p:spPr bwMode="auto">
          <a:xfrm>
            <a:off x="4388661" y="2969868"/>
            <a:ext cx="59655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r>
              <a:rPr lang="de-DE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prescribed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de-DE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8F6E9D88-38DD-4C4D-BD2F-1E46D88C250A}"/>
              </a:ext>
            </a:extLst>
          </p:cNvPr>
          <p:cNvSpPr/>
          <p:nvPr/>
        </p:nvSpPr>
        <p:spPr>
          <a:xfrm rot="17598200">
            <a:off x="1804922" y="4923362"/>
            <a:ext cx="556748" cy="47054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77FCAD4-8E69-442D-9F7E-36F1B587E979}"/>
              </a:ext>
            </a:extLst>
          </p:cNvPr>
          <p:cNvSpPr/>
          <p:nvPr/>
        </p:nvSpPr>
        <p:spPr>
          <a:xfrm>
            <a:off x="1100553" y="1588760"/>
            <a:ext cx="10945216" cy="11008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</a:t>
            </a:r>
            <a:r>
              <a:rPr lang="de-D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endParaRPr lang="de-DE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Multiplikationszeichen 16">
            <a:extLst>
              <a:ext uri="{FF2B5EF4-FFF2-40B4-BE49-F238E27FC236}">
                <a16:creationId xmlns:a16="http://schemas.microsoft.com/office/drawing/2014/main" id="{4DCDFF8D-FB82-4BDF-913F-9514B64709F5}"/>
              </a:ext>
            </a:extLst>
          </p:cNvPr>
          <p:cNvSpPr/>
          <p:nvPr/>
        </p:nvSpPr>
        <p:spPr>
          <a:xfrm>
            <a:off x="0" y="2765649"/>
            <a:ext cx="12045768" cy="127538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endParaRPr lang="de-DE" dirty="0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7B517FE3-5F43-46D9-9C9E-0EE84207FC5B}"/>
              </a:ext>
            </a:extLst>
          </p:cNvPr>
          <p:cNvSpPr/>
          <p:nvPr/>
        </p:nvSpPr>
        <p:spPr>
          <a:xfrm rot="17598200">
            <a:off x="1771610" y="3110997"/>
            <a:ext cx="1851987" cy="47054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22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BF02C3-799B-4E15-BAB9-46E40A65FB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0EB9BE-0965-4004-966A-56B286E1D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0FB966-1553-4389-9596-6FAE4CE9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75E56B-8AE4-40EC-BF12-1294F96F4AD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CD8EA9-B744-4A1A-AD4D-109213F6D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Same data source, parallel data collection</a:t>
            </a:r>
          </a:p>
          <a:p>
            <a:r>
              <a:rPr lang="en-US" dirty="0"/>
              <a:t>Prospective or retrospective, non-randomized, comparative study</a:t>
            </a:r>
          </a:p>
          <a:p>
            <a:pPr marL="0" indent="0">
              <a:buNone/>
            </a:pPr>
            <a:r>
              <a:rPr lang="en-US" b="1" dirty="0"/>
              <a:t>Same data source, non-parallel data collection</a:t>
            </a:r>
          </a:p>
          <a:p>
            <a:r>
              <a:rPr lang="en-US" dirty="0"/>
              <a:t>non-randomized, comparative study, e.g., new therapy prospectively, previous standard therapy retrospectively</a:t>
            </a:r>
          </a:p>
          <a:p>
            <a:pPr marL="0" indent="0">
              <a:buNone/>
            </a:pPr>
            <a:r>
              <a:rPr lang="en-US" b="1" dirty="0"/>
              <a:t>Different data sources</a:t>
            </a:r>
          </a:p>
          <a:p>
            <a:r>
              <a:rPr lang="en-US" dirty="0"/>
              <a:t>Non-randomized, comparative study across multiple data sources (e.g., registries)</a:t>
            </a:r>
          </a:p>
          <a:p>
            <a:r>
              <a:rPr lang="en-US" dirty="0"/>
              <a:t>Comparison of a single-arm approval study with external control from routine practice data (registries, prescription data)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8C71D47-BA66-445E-98A9-23B78CEA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Non-randomized studies on intervention effects – various forms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864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35DCE6-0E24-4FCF-B540-84D3C59821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25F7BC-5A51-4859-8053-1E61A04EF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1D4203-FB41-4983-BC83-3ED1F68AF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75E56B-8AE4-40EC-BF12-1294F96F4AD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19F1D44-5F12-4F43-AE6C-505C0DE5A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1458665"/>
            <a:ext cx="11160000" cy="4689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on Nivolumab: single-arm interventional study CA209-142</a:t>
            </a:r>
          </a:p>
          <a:p>
            <a:pPr marL="0" indent="0">
              <a:buNone/>
            </a:pPr>
            <a:r>
              <a:rPr lang="en-US" dirty="0"/>
              <a:t>Data on the comparator therapy: routine data from the USA (Flatiron registry)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Inclusion criterion Nivolumab study, among others: </a:t>
            </a:r>
            <a:r>
              <a:rPr lang="en-US" dirty="0">
                <a:solidFill>
                  <a:schemeClr val="tx2"/>
                </a:solidFill>
              </a:rPr>
              <a:t>Side effects of the previous therapy</a:t>
            </a:r>
            <a:r>
              <a:rPr lang="en-US" dirty="0">
                <a:solidFill>
                  <a:srgbClr val="006092"/>
                </a:solidFill>
              </a:rPr>
              <a:t> </a:t>
            </a:r>
            <a:r>
              <a:rPr lang="en-US" dirty="0"/>
              <a:t>had to have completely subsided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Criterion </a:t>
            </a:r>
            <a:r>
              <a:rPr lang="en-US" dirty="0">
                <a:solidFill>
                  <a:schemeClr val="tx2"/>
                </a:solidFill>
              </a:rPr>
              <a:t>not recorded in routine data </a:t>
            </a:r>
            <a:r>
              <a:rPr lang="en-US" dirty="0"/>
              <a:t>and therefore not representable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Visible due to different time periods between therapy changes: &lt; 3 months in 100% of the comparison group, only in 50% under Nivolumab (directly vs. delayed after progression)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results in (at least) the following problem: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/>
                </a:solidFill>
              </a:rPr>
              <a:t>Violation of positivity </a:t>
            </a:r>
            <a:r>
              <a:rPr lang="en-US" dirty="0"/>
              <a:t>(only in the Nivolumab arm exclusively patients without side effects from previous </a:t>
            </a:r>
            <a:r>
              <a:rPr lang="en-US"/>
              <a:t>therapy) 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0BE7CDD-6681-4006-A6A2-5E7546EC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388866"/>
            <a:ext cx="9516438" cy="814105"/>
          </a:xfrm>
        </p:spPr>
        <p:txBody>
          <a:bodyPr/>
          <a:lstStyle/>
          <a:p>
            <a:r>
              <a:rPr lang="en-US" dirty="0"/>
              <a:t>Single-arm trial vs. 'historical' control – </a:t>
            </a:r>
            <a:br>
              <a:rPr lang="en-US" dirty="0"/>
            </a:br>
            <a:r>
              <a:rPr lang="en-US" dirty="0"/>
              <a:t>Case example Nivolumab in colorectal cancer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20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A8EBF6-701E-4B0F-9A40-CEE6D533C6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FA7705-3916-4E4D-B703-5ACDFDDC4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EB9258-D1DF-48BE-9094-A556DD327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75E56B-8AE4-40EC-BF12-1294F96F4AD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5806E76-BA02-4116-98D4-91E30B3E1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Nusinersen in spinal muscular atrophy (A20-114)  </a:t>
            </a:r>
          </a:p>
          <a:p>
            <a:r>
              <a:rPr lang="en-US" dirty="0"/>
              <a:t>No planning of a registry study identifiable  </a:t>
            </a:r>
          </a:p>
          <a:p>
            <a:r>
              <a:rPr lang="en-US" dirty="0"/>
              <a:t>Evaluation of existing data unsuitable (among other things, a significant amount of </a:t>
            </a:r>
            <a:r>
              <a:rPr lang="en-US" dirty="0">
                <a:solidFill>
                  <a:schemeClr val="tx2"/>
                </a:solidFill>
              </a:rPr>
              <a:t>missing values</a:t>
            </a:r>
            <a:r>
              <a:rPr lang="en-US" dirty="0"/>
              <a:t>, important </a:t>
            </a:r>
            <a:r>
              <a:rPr lang="en-US" dirty="0">
                <a:solidFill>
                  <a:schemeClr val="tx2"/>
                </a:solidFill>
              </a:rPr>
              <a:t>confounders</a:t>
            </a:r>
            <a:r>
              <a:rPr lang="en-US" dirty="0"/>
              <a:t> not collected, </a:t>
            </a:r>
            <a:r>
              <a:rPr lang="en-US" dirty="0">
                <a:solidFill>
                  <a:schemeClr val="tx2"/>
                </a:solidFill>
              </a:rPr>
              <a:t>observation time </a:t>
            </a:r>
            <a:r>
              <a:rPr lang="en-US" dirty="0"/>
              <a:t>in the comparison group significantly shorter)</a:t>
            </a:r>
          </a:p>
          <a:p>
            <a:pPr marL="0" indent="0">
              <a:buNone/>
            </a:pPr>
            <a:r>
              <a:rPr lang="en-US" b="1" dirty="0"/>
              <a:t>Asfotase alfa in hypophosphatasia (A19-89)  </a:t>
            </a:r>
          </a:p>
          <a:p>
            <a:r>
              <a:rPr lang="en-US" dirty="0"/>
              <a:t>No planning of a registry study identifiable</a:t>
            </a:r>
          </a:p>
          <a:p>
            <a:r>
              <a:rPr lang="en-US" dirty="0"/>
              <a:t>Analysis of existing data unsuitable (including no adequate consideration of </a:t>
            </a:r>
            <a:r>
              <a:rPr lang="en-US" dirty="0">
                <a:solidFill>
                  <a:schemeClr val="tx2"/>
                </a:solidFill>
              </a:rPr>
              <a:t>confounders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</a:rPr>
              <a:t>incomplete documentation</a:t>
            </a:r>
            <a:r>
              <a:rPr lang="en-US" dirty="0">
                <a:solidFill>
                  <a:srgbClr val="006092"/>
                </a:solidFill>
              </a:rPr>
              <a:t> </a:t>
            </a:r>
            <a:r>
              <a:rPr lang="en-US" dirty="0"/>
              <a:t>for comparison group, substantial amount of </a:t>
            </a:r>
            <a:r>
              <a:rPr lang="en-US" dirty="0">
                <a:solidFill>
                  <a:schemeClr val="tx2"/>
                </a:solidFill>
              </a:rPr>
              <a:t>missing values</a:t>
            </a:r>
            <a:r>
              <a:rPr lang="en-US" dirty="0"/>
              <a:t>)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85C6B96-5255-47C1-A4E0-270FD8F0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comparative analyses of registry data for benefit assessments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208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A7A915-69EE-4EEB-9357-E1D8272DBD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93BBF3-0073-4064-A522-5A306D06C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3FE261-5B90-4889-AB5A-CBECFAAD0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75E56B-8AE4-40EC-BF12-1294F96F4AD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44737F-F1B1-4D1C-97B0-6D0F2D940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§35a, 3b SGB V: "The Federal Joint Committee may…demand from the pharmaceutical company, within a reasonable period, the </a:t>
            </a:r>
            <a:r>
              <a:rPr lang="en-US" dirty="0">
                <a:solidFill>
                  <a:schemeClr val="tx2"/>
                </a:solidFill>
              </a:rPr>
              <a:t>submission of routine practice data collection and analyses for the purpose of benefit assessment</a:t>
            </a:r>
            <a:r>
              <a:rPr lang="en-US" dirty="0"/>
              <a:t>: …“</a:t>
            </a:r>
          </a:p>
          <a:p>
            <a:r>
              <a:rPr lang="en-US" dirty="0"/>
              <a:t>→ concerns: orphan drugs, conditional approvals, and approvals under exceptional circumstances</a:t>
            </a:r>
          </a:p>
          <a:p>
            <a:endParaRPr lang="en-US" dirty="0"/>
          </a:p>
          <a:p>
            <a:r>
              <a:rPr lang="en-US" dirty="0"/>
              <a:t>Limited to </a:t>
            </a:r>
            <a:r>
              <a:rPr lang="en-US" dirty="0">
                <a:solidFill>
                  <a:schemeClr val="tx2"/>
                </a:solidFill>
              </a:rPr>
              <a:t>non-randomized studies</a:t>
            </a:r>
          </a:p>
          <a:p>
            <a:r>
              <a:rPr lang="en-US" dirty="0"/>
              <a:t>Authorization to provide the new medicinal product can be </a:t>
            </a:r>
            <a:r>
              <a:rPr lang="en-US" dirty="0">
                <a:solidFill>
                  <a:schemeClr val="tx2"/>
                </a:solidFill>
              </a:rPr>
              <a:t>limited to the centers participating in the AbD</a:t>
            </a:r>
          </a:p>
          <a:p>
            <a:r>
              <a:rPr lang="en-US" dirty="0"/>
              <a:t>Benefit assessment following data collection, renewed price negotiation; under certain circumstances (e.g., no data collection carried out), price discounts are possible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912F6B-D7A9-45CF-870B-23BF1B3C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evidence gaps – the routine practice data collection (AbD)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18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3523B-C9FB-43AE-B856-4E3E51D8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6" y="511054"/>
            <a:ext cx="9442502" cy="921197"/>
          </a:xfrm>
        </p:spPr>
        <p:txBody>
          <a:bodyPr/>
          <a:lstStyle/>
          <a:p>
            <a:r>
              <a:rPr lang="en-US" dirty="0"/>
              <a:t>Requirements for data collection for </a:t>
            </a:r>
            <a:r>
              <a:rPr lang="en-US" dirty="0" err="1"/>
              <a:t>AbD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142CA7-7378-4095-8ABB-AD4ABA12C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8833658" cy="4772000"/>
          </a:xfrm>
        </p:spPr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collection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therapy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</a:t>
            </a:r>
            <a:r>
              <a:rPr lang="de-DE" b="1" dirty="0">
                <a:solidFill>
                  <a:schemeClr val="tx2"/>
                </a:solidFill>
              </a:rPr>
              <a:t>and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care</a:t>
            </a:r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restriction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collected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routine</a:t>
            </a:r>
            <a:r>
              <a:rPr lang="de-DE" dirty="0"/>
              <a:t> care per se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e. g. </a:t>
            </a:r>
            <a:r>
              <a:rPr lang="de-DE" dirty="0" err="1">
                <a:sym typeface="Wingdings" panose="05000000000000000000" pitchFamily="2" charset="2"/>
              </a:rPr>
              <a:t>adding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data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quality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life</a:t>
            </a:r>
            <a:endParaRPr lang="de-DE" dirty="0"/>
          </a:p>
          <a:p>
            <a:r>
              <a:rPr lang="de-DE" dirty="0" err="1"/>
              <a:t>Conclusions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care in Germany</a:t>
            </a:r>
          </a:p>
          <a:p>
            <a:r>
              <a:rPr lang="en-US" dirty="0"/>
              <a:t>sufficiently valid and structured data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r</a:t>
            </a:r>
            <a:r>
              <a:rPr lang="de-DE" dirty="0" err="1"/>
              <a:t>egistries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potential </a:t>
            </a:r>
            <a:r>
              <a:rPr lang="de-DE" dirty="0" err="1">
                <a:sym typeface="Wingdings" panose="05000000000000000000" pitchFamily="2" charset="2"/>
              </a:rPr>
              <a:t>d</a:t>
            </a:r>
            <a:r>
              <a:rPr lang="de-DE" dirty="0" err="1"/>
              <a:t>ata</a:t>
            </a:r>
            <a:r>
              <a:rPr lang="de-DE" dirty="0"/>
              <a:t> </a:t>
            </a:r>
            <a:r>
              <a:rPr lang="de-DE" dirty="0" err="1"/>
              <a:t>sources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AA7306-BB16-414C-B0CD-EA11F4F2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C3C70-265E-4923-B7D7-6BAB91EBD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224F30-D7DB-4B6B-ACBA-9154743B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A0561EF-280D-4335-899A-D9CA3CFEDFB6}"/>
              </a:ext>
            </a:extLst>
          </p:cNvPr>
          <p:cNvSpPr/>
          <p:nvPr/>
        </p:nvSpPr>
        <p:spPr>
          <a:xfrm>
            <a:off x="8721862" y="6165304"/>
            <a:ext cx="312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IQWiG Rapid Report A19-43, Version 1.1, 13.5.2020. URL: </a:t>
            </a:r>
            <a:r>
              <a:rPr lang="en-US" dirty="0">
                <a:latin typeface="+mn-lt"/>
                <a:cs typeface="Arial" panose="020B0604020202020204" pitchFamily="34" charset="0"/>
                <a:hlinkClick r:id="rId3"/>
              </a:rPr>
              <a:t>https://www.iqwig.de/projekte/a19-43.html</a:t>
            </a:r>
            <a:r>
              <a:rPr lang="en-US" dirty="0">
                <a:latin typeface="+mn-lt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2F49CE1-A356-4C3E-9D91-0C796A6D2B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46" r="8529" b="21510"/>
          <a:stretch/>
        </p:blipFill>
        <p:spPr>
          <a:xfrm>
            <a:off x="8721862" y="2083074"/>
            <a:ext cx="3092825" cy="408223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983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3523B-C9FB-43AE-B856-4E3E51D8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6" y="260648"/>
            <a:ext cx="9442502" cy="921197"/>
          </a:xfrm>
        </p:spPr>
        <p:txBody>
          <a:bodyPr/>
          <a:lstStyle/>
          <a:p>
            <a:r>
              <a:rPr lang="de-DE" dirty="0"/>
              <a:t>Contents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AbD</a:t>
            </a:r>
            <a:r>
              <a:rPr lang="de-DE" dirty="0"/>
              <a:t> Concept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142CA7-7378-4095-8ABB-AD4ABA12C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2"/>
            <a:ext cx="8510736" cy="4772000"/>
          </a:xfrm>
        </p:spPr>
        <p:txBody>
          <a:bodyPr/>
          <a:lstStyle/>
          <a:p>
            <a:r>
              <a:rPr lang="de-DE" dirty="0"/>
              <a:t>Wording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AbD</a:t>
            </a:r>
            <a:endParaRPr lang="de-DE" dirty="0"/>
          </a:p>
          <a:p>
            <a:r>
              <a:rPr lang="de-DE" dirty="0"/>
              <a:t>Research and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ongoing</a:t>
            </a:r>
            <a:r>
              <a:rPr lang="de-DE" dirty="0"/>
              <a:t>, </a:t>
            </a:r>
            <a:r>
              <a:rPr lang="de-DE" dirty="0" err="1"/>
              <a:t>planned</a:t>
            </a:r>
            <a:r>
              <a:rPr lang="de-DE" dirty="0"/>
              <a:t> and </a:t>
            </a:r>
            <a:r>
              <a:rPr lang="de-DE" dirty="0" err="1"/>
              <a:t>completed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collections</a:t>
            </a:r>
            <a:endParaRPr lang="de-DE" dirty="0"/>
          </a:p>
          <a:p>
            <a:pPr lvl="1"/>
            <a:r>
              <a:rPr lang="de-DE" sz="2000" dirty="0" err="1">
                <a:solidFill>
                  <a:schemeClr val="tx2"/>
                </a:solidFill>
              </a:rPr>
              <a:t>Is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there</a:t>
            </a:r>
            <a:r>
              <a:rPr lang="de-DE" sz="2000" dirty="0">
                <a:solidFill>
                  <a:schemeClr val="tx2"/>
                </a:solidFill>
              </a:rPr>
              <a:t> (</a:t>
            </a:r>
            <a:r>
              <a:rPr lang="de-DE" sz="2000" dirty="0" err="1">
                <a:solidFill>
                  <a:schemeClr val="tx2"/>
                </a:solidFill>
              </a:rPr>
              <a:t>predictable</a:t>
            </a:r>
            <a:r>
              <a:rPr lang="de-DE" sz="2000" dirty="0">
                <a:solidFill>
                  <a:schemeClr val="tx2"/>
                </a:solidFill>
              </a:rPr>
              <a:t>) </a:t>
            </a:r>
            <a:r>
              <a:rPr lang="de-DE" sz="2000" dirty="0" err="1">
                <a:solidFill>
                  <a:schemeClr val="tx2"/>
                </a:solidFill>
              </a:rPr>
              <a:t>evidence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to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answer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the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research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question</a:t>
            </a:r>
            <a:r>
              <a:rPr lang="de-DE" sz="2000" dirty="0">
                <a:solidFill>
                  <a:schemeClr val="tx2"/>
                </a:solidFill>
              </a:rPr>
              <a:t>?</a:t>
            </a:r>
          </a:p>
          <a:p>
            <a:r>
              <a:rPr lang="de-DE" dirty="0" err="1"/>
              <a:t>Identification</a:t>
            </a:r>
            <a:r>
              <a:rPr lang="de-DE" dirty="0"/>
              <a:t> and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registries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potential </a:t>
            </a:r>
            <a:r>
              <a:rPr lang="de-DE" dirty="0" err="1"/>
              <a:t>data</a:t>
            </a:r>
            <a:r>
              <a:rPr lang="de-DE" dirty="0"/>
              <a:t> source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AbD</a:t>
            </a:r>
            <a:endParaRPr lang="de-DE" dirty="0"/>
          </a:p>
          <a:p>
            <a:pPr lvl="1"/>
            <a:r>
              <a:rPr lang="de-DE" sz="2000" dirty="0">
                <a:solidFill>
                  <a:schemeClr val="tx2"/>
                </a:solidFill>
              </a:rPr>
              <a:t>Are </a:t>
            </a:r>
            <a:r>
              <a:rPr lang="de-DE" sz="2000" dirty="0" err="1">
                <a:solidFill>
                  <a:schemeClr val="tx2"/>
                </a:solidFill>
              </a:rPr>
              <a:t>there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any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registries</a:t>
            </a:r>
            <a:r>
              <a:rPr lang="de-DE" sz="2000" dirty="0">
                <a:solidFill>
                  <a:schemeClr val="tx2"/>
                </a:solidFill>
              </a:rPr>
              <a:t>? Are </a:t>
            </a:r>
            <a:r>
              <a:rPr lang="de-DE" sz="2000" dirty="0" err="1">
                <a:solidFill>
                  <a:schemeClr val="tx2"/>
                </a:solidFill>
              </a:rPr>
              <a:t>they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appropriate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or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are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adjustements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required</a:t>
            </a:r>
            <a:r>
              <a:rPr lang="de-DE" sz="2000" dirty="0">
                <a:solidFill>
                  <a:schemeClr val="tx2"/>
                </a:solidFill>
              </a:rPr>
              <a:t>?</a:t>
            </a:r>
          </a:p>
          <a:p>
            <a:r>
              <a:rPr lang="de-DE" dirty="0"/>
              <a:t>Duration and </a:t>
            </a:r>
            <a:r>
              <a:rPr lang="de-DE" dirty="0" err="1"/>
              <a:t>extent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AbD</a:t>
            </a:r>
            <a:endParaRPr lang="de-DE" dirty="0"/>
          </a:p>
          <a:p>
            <a:pPr lvl="1"/>
            <a:r>
              <a:rPr lang="de-DE" sz="2000" dirty="0" err="1">
                <a:solidFill>
                  <a:schemeClr val="tx2"/>
                </a:solidFill>
              </a:rPr>
              <a:t>How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long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should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the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AbD</a:t>
            </a:r>
            <a:r>
              <a:rPr lang="de-DE" sz="2000" dirty="0">
                <a:solidFill>
                  <a:schemeClr val="tx2"/>
                </a:solidFill>
              </a:rPr>
              <a:t> last? (</a:t>
            </a:r>
            <a:r>
              <a:rPr lang="de-DE" sz="2000" dirty="0" err="1">
                <a:solidFill>
                  <a:schemeClr val="tx2"/>
                </a:solidFill>
              </a:rPr>
              <a:t>recruitment</a:t>
            </a:r>
            <a:r>
              <a:rPr lang="de-DE" sz="2000" dirty="0">
                <a:solidFill>
                  <a:schemeClr val="tx2"/>
                </a:solidFill>
              </a:rPr>
              <a:t> + </a:t>
            </a:r>
            <a:r>
              <a:rPr lang="de-DE" sz="2000" dirty="0" err="1">
                <a:solidFill>
                  <a:schemeClr val="tx2"/>
                </a:solidFill>
              </a:rPr>
              <a:t>data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collection</a:t>
            </a:r>
            <a:r>
              <a:rPr lang="de-DE" sz="2000" dirty="0">
                <a:solidFill>
                  <a:schemeClr val="tx2"/>
                </a:solidFill>
              </a:rPr>
              <a:t>)?</a:t>
            </a:r>
          </a:p>
          <a:p>
            <a:pPr lvl="1"/>
            <a:r>
              <a:rPr lang="de-DE" sz="2000" dirty="0" err="1">
                <a:solidFill>
                  <a:schemeClr val="tx2"/>
                </a:solidFill>
              </a:rPr>
              <a:t>How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many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patients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need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to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be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included</a:t>
            </a:r>
            <a:r>
              <a:rPr lang="de-DE" sz="2000" dirty="0">
                <a:solidFill>
                  <a:schemeClr val="tx2"/>
                </a:solidFill>
              </a:rPr>
              <a:t>?</a:t>
            </a:r>
          </a:p>
          <a:p>
            <a:pPr lvl="1"/>
            <a:r>
              <a:rPr lang="de-DE" sz="2000" dirty="0" err="1">
                <a:solidFill>
                  <a:schemeClr val="tx2"/>
                </a:solidFill>
              </a:rPr>
              <a:t>Is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the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AbD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realistically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feasible</a:t>
            </a:r>
            <a:r>
              <a:rPr lang="de-DE" sz="2000" dirty="0">
                <a:solidFill>
                  <a:schemeClr val="tx2"/>
                </a:solidFill>
              </a:rPr>
              <a:t>?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AA7306-BB16-414C-B0CD-EA11F4F2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09600" y="6597352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de-DE"/>
              <a:t>26.05.2026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C3C70-265E-4923-B7D7-6BAB91EBD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55575" y="6597352"/>
            <a:ext cx="768085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V. Vervölgyi / Registry-based NRSI in benefit assessment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224F30-D7DB-4B6B-ACBA-9154743B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97352"/>
            <a:ext cx="1524000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7F7F7F"/>
                </a:solidFill>
                <a:latin typeface="+mn-lt"/>
                <a:ea typeface="ＭＳ Ｐゴシック" pitchFamily="-108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fld id="{55DA8EA0-8257-4A82-8495-7B01C3D8FC0D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65A160-2EED-4C90-9740-C94F68A68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899" y="1412776"/>
            <a:ext cx="3124757" cy="43924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2137492"/>
      </p:ext>
    </p:extLst>
  </p:cSld>
  <p:clrMapOvr>
    <a:masterClrMapping/>
  </p:clrMapOvr>
</p:sld>
</file>

<file path=ppt/theme/theme1.xml><?xml version="1.0" encoding="utf-8"?>
<a:theme xmlns:a="http://schemas.openxmlformats.org/drawingml/2006/main" name="2_iqwig_praesenation_11">
  <a:themeElements>
    <a:clrScheme name="IQWiG">
      <a:dk1>
        <a:sysClr val="windowText" lastClr="000000"/>
      </a:dk1>
      <a:lt1>
        <a:sysClr val="window" lastClr="FFFFFF"/>
      </a:lt1>
      <a:dk2>
        <a:srgbClr val="006092"/>
      </a:dk2>
      <a:lt2>
        <a:srgbClr val="DDE8EE"/>
      </a:lt2>
      <a:accent1>
        <a:srgbClr val="006092"/>
      </a:accent1>
      <a:accent2>
        <a:srgbClr val="0098C6"/>
      </a:accent2>
      <a:accent3>
        <a:srgbClr val="7D4781"/>
      </a:accent3>
      <a:accent4>
        <a:srgbClr val="95B222"/>
      </a:accent4>
      <a:accent5>
        <a:srgbClr val="B9CF2A"/>
      </a:accent5>
      <a:accent6>
        <a:srgbClr val="B95D29"/>
      </a:accent6>
      <a:hlink>
        <a:srgbClr val="0098C6"/>
      </a:hlink>
      <a:folHlink>
        <a:srgbClr val="5E91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qwig_praesenation_1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8961af-311b-48a4-9b35-3da8a681cf19"/>
    <Dokumentenart0 xmlns="80e20af9-ee59-4a2b-bdea-066e85627979">Präsentation/Poster</Dokumentenart0>
    <Versionsnummer xmlns="80e20af9-ee59-4a2b-bdea-066e85627979">1.3</Versionsnummer>
    <Ressort_x002f__x0028_Stabs_x002d__x0029_Bereich xmlns="80e20af9-ee59-4a2b-bdea-066e85627979">
      <Value>Allgemein</Value>
    </Ressort_x002f__x0028_Stabs_x002d__x0029_Bereich>
    <verantwortlich xmlns="80e20af9-ee59-4a2b-bdea-066e85627979">S-KOM</verantwortlich>
    <ThemenblockCopy xmlns="80e20af9-ee59-4a2b-bdea-066e85627979">Gremienarbeit,Interne Organisation,Öffentlichkeitsarbeit,Veranstaltung</ThemenblockCopy>
    <Dokumentenart xmlns="80e20af9-ee59-4a2b-bdea-066e85627979">
      <Value>nicht zutreffend</Value>
    </Dokumentenart>
    <Themenblock xmlns="80e20af9-ee59-4a2b-bdea-066e85627979">
      <Value>Gremienarbeit</Value>
      <Value>Interne Organisation</Value>
      <Value>Öffentlichkeitsarbeit</Value>
      <Value>Veranstaltung</Value>
    </Themenblock>
    <g8e34d21c25e45d0ae027b307a767a9d xmlns="80e20af9-ee59-4a2b-bdea-066e85627979">
      <Terms xmlns="http://schemas.microsoft.com/office/infopath/2007/PartnerControls"/>
    </g8e34d21c25e45d0ae027b307a767a9d>
    <d052115b85cf493d91e70400132ccc3d xmlns="80e20af9-ee59-4a2b-bdea-066e85627979">
      <Terms xmlns="http://schemas.microsoft.com/office/infopath/2007/PartnerControls"/>
    </d052115b85cf493d91e70400132ccc3d>
    <ba9afcd831b24528a60425c55ddadfe8 xmlns="80e20af9-ee59-4a2b-bdea-066e85627979">
      <Terms xmlns="http://schemas.microsoft.com/office/infopath/2007/PartnerControls"/>
    </ba9afcd831b24528a60425c55ddadfe8>
    <i9532a1f525746a89ac23b2c0f33abfb xmlns="80e20af9-ee59-4a2b-bdea-066e85627979">
      <Terms xmlns="http://schemas.microsoft.com/office/infopath/2007/PartnerControls"/>
    </i9532a1f525746a89ac23b2c0f33abfb>
    <j092c3b8c3324ed1ab8e1d9fb4550365 xmlns="80e20af9-ee59-4a2b-bdea-066e85627979">
      <Terms xmlns="http://schemas.microsoft.com/office/infopath/2007/PartnerControls"/>
    </j092c3b8c3324ed1ab8e1d9fb4550365>
    <m0c0d23c71be477598aea37703ec57a0 xmlns="80e20af9-ee59-4a2b-bdea-066e85627979">
      <Terms xmlns="http://schemas.microsoft.com/office/infopath/2007/PartnerControls"/>
    </m0c0d23c71be477598aea37703ec57a0>
    <ad37436120814c6ea0604dd2cba7f02a xmlns="80e20af9-ee59-4a2b-bdea-066e85627979">
      <Terms xmlns="http://schemas.microsoft.com/office/infopath/2007/PartnerControls"/>
    </ad37436120814c6ea0604dd2cba7f02a>
    <j9012d1375194aadab7d0eac05c168ed xmlns="80e20af9-ee59-4a2b-bdea-066e85627979">
      <Terms xmlns="http://schemas.microsoft.com/office/infopath/2007/PartnerControls"/>
    </j9012d1375194aadab7d0eac05c168ed>
    <n57f6fcb35c942adae304c9e08dbb6b7 xmlns="80e20af9-ee59-4a2b-bdea-066e85627979">
      <Terms xmlns="http://schemas.microsoft.com/office/infopath/2007/PartnerControls"/>
    </n57f6fcb35c942adae304c9e08dbb6b7>
    <d7c4e9d780ed466f99d2ec4d1a860373 xmlns="80e20af9-ee59-4a2b-bdea-066e85627979">
      <Terms xmlns="http://schemas.microsoft.com/office/infopath/2007/PartnerControls"/>
    </d7c4e9d780ed466f99d2ec4d1a860373>
    <f53d76a5dd06486581ef29769667cae7 xmlns="80e20af9-ee59-4a2b-bdea-066e85627979">
      <Terms xmlns="http://schemas.microsoft.com/office/infopath/2007/PartnerControls"/>
    </f53d76a5dd06486581ef29769667cae7>
    <ac8052840d5f43ceab47f7c8bea237c3 xmlns="80e20af9-ee59-4a2b-bdea-066e85627979">
      <Terms xmlns="http://schemas.microsoft.com/office/infopath/2007/PartnerControls"/>
    </ac8052840d5f43ceab47f7c8bea237c3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5E4F624D2BAC48882098EA6E1FD5CF" ma:contentTypeVersion="44" ma:contentTypeDescription="Ein neues Dokument erstellen." ma:contentTypeScope="" ma:versionID="7684e349ed04f60eb7305a3a3106c087">
  <xsd:schema xmlns:xsd="http://www.w3.org/2001/XMLSchema" xmlns:xs="http://www.w3.org/2001/XMLSchema" xmlns:p="http://schemas.microsoft.com/office/2006/metadata/properties" xmlns:ns2="80e20af9-ee59-4a2b-bdea-066e85627979" xmlns:ns3="4c8961af-311b-48a4-9b35-3da8a681cf19" targetNamespace="http://schemas.microsoft.com/office/2006/metadata/properties" ma:root="true" ma:fieldsID="31a3801c8a6fd2b359f0b1bcc0b72262" ns2:_="" ns3:_="">
    <xsd:import namespace="80e20af9-ee59-4a2b-bdea-066e85627979"/>
    <xsd:import namespace="4c8961af-311b-48a4-9b35-3da8a681cf19"/>
    <xsd:element name="properties">
      <xsd:complexType>
        <xsd:sequence>
          <xsd:element name="documentManagement">
            <xsd:complexType>
              <xsd:all>
                <xsd:element ref="ns2:Themenblock" minOccurs="0"/>
                <xsd:element ref="ns2:Dokumentenart0"/>
                <xsd:element ref="ns2:Dokumentenart" minOccurs="0"/>
                <xsd:element ref="ns2:Versionsnummer"/>
                <xsd:element ref="ns2:verantwortlich"/>
                <xsd:element ref="ns2:Ressort_x002f__x0028_Stabs_x002d__x0029_Bereich" minOccurs="0"/>
                <xsd:element ref="ns3:SharedWithUsers" minOccurs="0"/>
                <xsd:element ref="ns3:TaxCatchAll" minOccurs="0"/>
                <xsd:element ref="ns2:g8e34d21c25e45d0ae027b307a767a9d" minOccurs="0"/>
                <xsd:element ref="ns2:ThemenblockCopy" minOccurs="0"/>
                <xsd:element ref="ns2:d052115b85cf493d91e70400132ccc3d" minOccurs="0"/>
                <xsd:element ref="ns2:j092c3b8c3324ed1ab8e1d9fb4550365" minOccurs="0"/>
                <xsd:element ref="ns2:ba9afcd831b24528a60425c55ddadfe8" minOccurs="0"/>
                <xsd:element ref="ns2:ac8052840d5f43ceab47f7c8bea237c3" minOccurs="0"/>
                <xsd:element ref="ns2:d7c4e9d780ed466f99d2ec4d1a860373" minOccurs="0"/>
                <xsd:element ref="ns2:m0c0d23c71be477598aea37703ec57a0" minOccurs="0"/>
                <xsd:element ref="ns2:f53d76a5dd06486581ef29769667cae7" minOccurs="0"/>
                <xsd:element ref="ns2:ad37436120814c6ea0604dd2cba7f02a" minOccurs="0"/>
                <xsd:element ref="ns2:n57f6fcb35c942adae304c9e08dbb6b7" minOccurs="0"/>
                <xsd:element ref="ns2:j9012d1375194aadab7d0eac05c168ed" minOccurs="0"/>
                <xsd:element ref="ns2:i9532a1f525746a89ac23b2c0f33abf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20af9-ee59-4a2b-bdea-066e85627979" elementFormDefault="qualified">
    <xsd:import namespace="http://schemas.microsoft.com/office/2006/documentManagement/types"/>
    <xsd:import namespace="http://schemas.microsoft.com/office/infopath/2007/PartnerControls"/>
    <xsd:element name="Themenblock" ma:index="1" nillable="true" ma:displayName="Themenblock" ma:internalName="Themenblock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hörung"/>
                    <xsd:enumeration value="Autorenanfragen"/>
                    <xsd:enumeration value="Betroffeneneinbindung"/>
                    <xsd:enumeration value="BISAM"/>
                    <xsd:enumeration value="Datenschutz"/>
                    <xsd:enumeration value="Dienstreise"/>
                    <xsd:enumeration value="Facility"/>
                    <xsd:enumeration value="Finanzen"/>
                    <xsd:enumeration value="Gremienarbeit"/>
                    <xsd:enumeration value="Herstelleranfragen"/>
                    <xsd:enumeration value="Informationsmanagement"/>
                    <xsd:enumeration value="Informationssicherheit"/>
                    <xsd:enumeration value="Interessenkonfliktbewertung"/>
                    <xsd:enumeration value="Interne Organisation"/>
                    <xsd:enumeration value="IT"/>
                    <xsd:enumeration value="Methodenarbeit"/>
                    <xsd:enumeration value="Öffentlichkeitsarbeit"/>
                    <xsd:enumeration value="Personal"/>
                    <xsd:enumeration value="Projektbearbeitung (inhaltl.)"/>
                    <xsd:enumeration value="Projektmanagement"/>
                    <xsd:enumeration value="Prozessmanagement"/>
                    <xsd:enumeration value="Qualitätssicherung"/>
                    <xsd:enumeration value="Veranstaltung"/>
                    <xsd:enumeration value="Vergabe"/>
                    <xsd:enumeration value="Sonstiges"/>
                  </xsd:restriction>
                </xsd:simpleType>
              </xsd:element>
            </xsd:sequence>
          </xsd:extension>
        </xsd:complexContent>
      </xsd:complexType>
    </xsd:element>
    <xsd:element name="Dokumentenart0" ma:index="2" ma:displayName="Dokumentenart" ma:format="Dropdown" ma:internalName="Dokumentenart0">
      <xsd:simpleType>
        <xsd:restriction base="dms:Choice">
          <xsd:enumeration value="Agenda/Protokoll"/>
          <xsd:enumeration value="Brief"/>
          <xsd:enumeration value="Checkliste/Dokumentation"/>
          <xsd:enumeration value="E-Mail"/>
          <xsd:enumeration value="Formular/Formblatt"/>
          <xsd:enumeration value="Mustervorlage"/>
          <xsd:enumeration value="Präsentation/Poster"/>
          <xsd:enumeration value="Produkttemplate"/>
          <xsd:enumeration value="Vertrag"/>
          <xsd:enumeration value="Sonstiges"/>
        </xsd:restriction>
      </xsd:simpleType>
    </xsd:element>
    <xsd:element name="Dokumentenart" ma:index="3" nillable="true" ma:displayName="Produkt" ma:internalName="Dokumentenar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§137h+Add."/>
                    <xsd:enumeration value="Berichte+Add."/>
                    <xsd:enumeration value="§35a+Add."/>
                    <xsd:enumeration value="Evidenzberichte"/>
                    <xsd:enumeration value="Generalauftrag"/>
                    <xsd:enumeration value="Gesundheitsinformationen"/>
                    <xsd:enumeration value="ThemenCheck-Bericht"/>
                    <xsd:enumeration value="Kosten-Nutzen-Bewertungen"/>
                    <xsd:enumeration value="§137e+Add."/>
                    <xsd:enumeration value="Rapid Reports+Add."/>
                    <xsd:enumeration value="MVHZ"/>
                    <xsd:enumeration value="nicht zutreffend"/>
                  </xsd:restriction>
                </xsd:simpleType>
              </xsd:element>
            </xsd:sequence>
          </xsd:extension>
        </xsd:complexContent>
      </xsd:complexType>
    </xsd:element>
    <xsd:element name="Versionsnummer" ma:index="4" ma:displayName="Versionen" ma:internalName="Versionsnummer">
      <xsd:simpleType>
        <xsd:restriction base="dms:Text">
          <xsd:maxLength value="255"/>
        </xsd:restriction>
      </xsd:simpleType>
    </xsd:element>
    <xsd:element name="verantwortlich" ma:index="5" ma:displayName="verantw." ma:description="Geben Sie einen Namen oder eine E-Mail ein" ma:internalName="verantwortlich">
      <xsd:simpleType>
        <xsd:restriction base="dms:Text">
          <xsd:maxLength value="255"/>
        </xsd:restriction>
      </xsd:simpleType>
    </xsd:element>
    <xsd:element name="Ressort_x002f__x0028_Stabs_x002d__x0029_Bereich" ma:index="7" nillable="true" ma:displayName="Ressort/(Stabs-)Bereich" ma:internalName="Ressort_x002f__x0028_Stabs_x002d__x0029_Bereich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gemein"/>
                    <xsd:enumeration value="AM"/>
                    <xsd:enumeration value="GI"/>
                    <xsd:enumeration value="GÖ"/>
                    <xsd:enumeration value="IL"/>
                    <xsd:enumeration value="IM"/>
                    <xsd:enumeration value="MB"/>
                    <xsd:enumeration value="NMV"/>
                    <xsd:enumeration value="S-IB"/>
                    <xsd:enumeration value="S-KOM"/>
                    <xsd:enumeration value="S-QS"/>
                    <xsd:enumeration value="S-R"/>
                    <xsd:enumeration value="VL"/>
                    <xsd:enumeration value="VW"/>
                  </xsd:restriction>
                </xsd:simpleType>
              </xsd:element>
            </xsd:sequence>
          </xsd:extension>
        </xsd:complexContent>
      </xsd:complexType>
    </xsd:element>
    <xsd:element name="g8e34d21c25e45d0ae027b307a767a9d" ma:index="13" nillable="true" ma:taxonomy="true" ma:internalName="g8e34d21c25e45d0ae027b307a767a9d" ma:taxonomyFieldName="weitere_x0020_Metadaten" ma:displayName="Stichwörter AM" ma:readOnly="false" ma:default="" ma:fieldId="{08e34d21-c25e-45d0-ae02-7b307a767a9d}" ma:sspId="044b4fee-ceaa-4a1b-96c6-a757828ffb0d" ma:termSetId="30e98ef6-b7c4-4403-acb8-2168b865637d" ma:anchorId="8ee77fbb-1db8-4dc1-ba70-0071a00c8bc5" ma:open="false" ma:isKeyword="false">
      <xsd:complexType>
        <xsd:sequence>
          <xsd:element ref="pc:Terms" minOccurs="0" maxOccurs="1"/>
        </xsd:sequence>
      </xsd:complexType>
    </xsd:element>
    <xsd:element name="ThemenblockCopy" ma:index="18" nillable="true" ma:displayName="Themenblocktyp" ma:description="used to store Themenblock value to allow sorting on multi choice" ma:internalName="ThemenblockCopy">
      <xsd:simpleType>
        <xsd:restriction base="dms:Text">
          <xsd:maxLength value="255"/>
        </xsd:restriction>
      </xsd:simpleType>
    </xsd:element>
    <xsd:element name="d052115b85cf493d91e70400132ccc3d" ma:index="21" nillable="true" ma:taxonomy="true" ma:internalName="d052115b85cf493d91e70400132ccc3d" ma:taxonomyFieldName="Stichw_x00f6_rter_x0020_GI" ma:displayName="Stichwörter GI" ma:default="" ma:fieldId="{d052115b-85cf-493d-91e7-0400132ccc3d}" ma:sspId="044b4fee-ceaa-4a1b-96c6-a757828ffb0d" ma:termSetId="30e98ef6-b7c4-4403-acb8-2168b865637d" ma:anchorId="1a3dfae3-d1b5-4824-88a2-e97d14318b40" ma:open="false" ma:isKeyword="false">
      <xsd:complexType>
        <xsd:sequence>
          <xsd:element ref="pc:Terms" minOccurs="0" maxOccurs="1"/>
        </xsd:sequence>
      </xsd:complexType>
    </xsd:element>
    <xsd:element name="j092c3b8c3324ed1ab8e1d9fb4550365" ma:index="23" nillable="true" ma:taxonomy="true" ma:internalName="j092c3b8c3324ed1ab8e1d9fb4550365" ma:taxonomyFieldName="Stichw_x00f6_rter_x0020_MB" ma:displayName="Stichwörter MB" ma:default="" ma:fieldId="{3092c3b8-c332-4ed1-ab8e-1d9fb4550365}" ma:sspId="044b4fee-ceaa-4a1b-96c6-a757828ffb0d" ma:termSetId="30e98ef6-b7c4-4403-acb8-2168b865637d" ma:anchorId="a5342701-ae08-4a8a-8a07-2af202f3ea6b" ma:open="false" ma:isKeyword="false">
      <xsd:complexType>
        <xsd:sequence>
          <xsd:element ref="pc:Terms" minOccurs="0" maxOccurs="1"/>
        </xsd:sequence>
      </xsd:complexType>
    </xsd:element>
    <xsd:element name="ba9afcd831b24528a60425c55ddadfe8" ma:index="25" nillable="true" ma:taxonomy="true" ma:internalName="ba9afcd831b24528a60425c55ddadfe8" ma:taxonomyFieldName="Stichw_x00f6_rter_x0020_NMV" ma:displayName="Stichwörter NMV" ma:default="" ma:fieldId="{ba9afcd8-31b2-4528-a604-25c55ddadfe8}" ma:sspId="044b4fee-ceaa-4a1b-96c6-a757828ffb0d" ma:termSetId="30e98ef6-b7c4-4403-acb8-2168b865637d" ma:anchorId="3ee5172b-8595-41a6-85e4-38b0c5d6786a" ma:open="false" ma:isKeyword="false">
      <xsd:complexType>
        <xsd:sequence>
          <xsd:element ref="pc:Terms" minOccurs="0" maxOccurs="1"/>
        </xsd:sequence>
      </xsd:complexType>
    </xsd:element>
    <xsd:element name="ac8052840d5f43ceab47f7c8bea237c3" ma:index="27" nillable="true" ma:taxonomy="true" ma:internalName="ac8052840d5f43ceab47f7c8bea237c3" ma:taxonomyFieldName="Stichw_x00f6_rter_x0020_V_x0026_G" ma:displayName="Stichwörter VL" ma:readOnly="false" ma:default="" ma:fieldId="{ac805284-0d5f-43ce-ab47-f7c8bea237c3}" ma:sspId="044b4fee-ceaa-4a1b-96c6-a757828ffb0d" ma:termSetId="30e98ef6-b7c4-4403-acb8-2168b865637d" ma:anchorId="dac308e4-41fe-4d79-8d59-81f90750104b" ma:open="false" ma:isKeyword="false">
      <xsd:complexType>
        <xsd:sequence>
          <xsd:element ref="pc:Terms" minOccurs="0" maxOccurs="1"/>
        </xsd:sequence>
      </xsd:complexType>
    </xsd:element>
    <xsd:element name="d7c4e9d780ed466f99d2ec4d1a860373" ma:index="29" nillable="true" ma:taxonomy="true" ma:internalName="d7c4e9d780ed466f99d2ec4d1a860373" ma:taxonomyFieldName="Stichw_x00f6_rter_x0020_G_x00d6_" ma:displayName="Stichwörter GÖ" ma:default="" ma:fieldId="{d7c4e9d7-80ed-466f-99d2-ec4d1a860373}" ma:sspId="044b4fee-ceaa-4a1b-96c6-a757828ffb0d" ma:termSetId="30e98ef6-b7c4-4403-acb8-2168b865637d" ma:anchorId="e666c4fa-82d0-4e23-9ccf-b4cf8adb244a" ma:open="false" ma:isKeyword="false">
      <xsd:complexType>
        <xsd:sequence>
          <xsd:element ref="pc:Terms" minOccurs="0" maxOccurs="1"/>
        </xsd:sequence>
      </xsd:complexType>
    </xsd:element>
    <xsd:element name="m0c0d23c71be477598aea37703ec57a0" ma:index="31" nillable="true" ma:taxonomy="true" ma:internalName="m0c0d23c71be477598aea37703ec57a0" ma:taxonomyFieldName="Stichw_x00f6_rter_x0020_IM" ma:displayName="Stichwörter IM" ma:default="" ma:fieldId="{60c0d23c-71be-4775-98ae-a37703ec57a0}" ma:sspId="044b4fee-ceaa-4a1b-96c6-a757828ffb0d" ma:termSetId="30e98ef6-b7c4-4403-acb8-2168b865637d" ma:anchorId="80263c83-700e-4d12-baa7-002f287fb055" ma:open="false" ma:isKeyword="false">
      <xsd:complexType>
        <xsd:sequence>
          <xsd:element ref="pc:Terms" minOccurs="0" maxOccurs="1"/>
        </xsd:sequence>
      </xsd:complexType>
    </xsd:element>
    <xsd:element name="f53d76a5dd06486581ef29769667cae7" ma:index="33" nillable="true" ma:taxonomy="true" ma:internalName="f53d76a5dd06486581ef29769667cae7" ma:taxonomyFieldName="Stichw_x00f6_rter_x0020_S_x002d_IB" ma:displayName="Stichwörter S-IB" ma:default="" ma:fieldId="{f53d76a5-dd06-4865-81ef-29769667cae7}" ma:sspId="044b4fee-ceaa-4a1b-96c6-a757828ffb0d" ma:termSetId="30e98ef6-b7c4-4403-acb8-2168b865637d" ma:anchorId="d947094e-818d-4845-af09-40a03563bed5" ma:open="false" ma:isKeyword="false">
      <xsd:complexType>
        <xsd:sequence>
          <xsd:element ref="pc:Terms" minOccurs="0" maxOccurs="1"/>
        </xsd:sequence>
      </xsd:complexType>
    </xsd:element>
    <xsd:element name="ad37436120814c6ea0604dd2cba7f02a" ma:index="35" nillable="true" ma:taxonomy="true" ma:internalName="ad37436120814c6ea0604dd2cba7f02a" ma:taxonomyFieldName="Stichw_x00f6_rter_x0020_S_x002d_R" ma:displayName="Stichwörter S-R" ma:default="" ma:fieldId="{ad374361-2081-4c6e-a060-4dd2cba7f02a}" ma:sspId="044b4fee-ceaa-4a1b-96c6-a757828ffb0d" ma:termSetId="30e98ef6-b7c4-4403-acb8-2168b865637d" ma:anchorId="3a6bac7b-c469-41a4-8db2-75f2b10b0a40" ma:open="false" ma:isKeyword="false">
      <xsd:complexType>
        <xsd:sequence>
          <xsd:element ref="pc:Terms" minOccurs="0" maxOccurs="1"/>
        </xsd:sequence>
      </xsd:complexType>
    </xsd:element>
    <xsd:element name="n57f6fcb35c942adae304c9e08dbb6b7" ma:index="37" nillable="true" ma:taxonomy="true" ma:internalName="n57f6fcb35c942adae304c9e08dbb6b7" ma:taxonomyFieldName="Stichw_x00f6_rter_x0020_S_x002d_KOM" ma:displayName="Stichwörter S-KOM" ma:default="" ma:fieldId="{757f6fcb-35c9-42ad-ae30-4c9e08dbb6b7}" ma:sspId="044b4fee-ceaa-4a1b-96c6-a757828ffb0d" ma:termSetId="30e98ef6-b7c4-4403-acb8-2168b865637d" ma:anchorId="ca2d2161-731f-4a96-8b81-6647f8710be8" ma:open="false" ma:isKeyword="false">
      <xsd:complexType>
        <xsd:sequence>
          <xsd:element ref="pc:Terms" minOccurs="0" maxOccurs="1"/>
        </xsd:sequence>
      </xsd:complexType>
    </xsd:element>
    <xsd:element name="j9012d1375194aadab7d0eac05c168ed" ma:index="39" nillable="true" ma:taxonomy="true" ma:internalName="j9012d1375194aadab7d0eac05c168ed" ma:taxonomyFieldName="Stichw_x00f6_rter_x0020_S_x002d_QS" ma:displayName="Stichwörter S-QS" ma:default="" ma:fieldId="{39012d13-7519-4aad-ab7d-0eac05c168ed}" ma:sspId="044b4fee-ceaa-4a1b-96c6-a757828ffb0d" ma:termSetId="30e98ef6-b7c4-4403-acb8-2168b865637d" ma:anchorId="a6156630-0e70-41f0-a157-e6eec18f7497" ma:open="false" ma:isKeyword="false">
      <xsd:complexType>
        <xsd:sequence>
          <xsd:element ref="pc:Terms" minOccurs="0" maxOccurs="1"/>
        </xsd:sequence>
      </xsd:complexType>
    </xsd:element>
    <xsd:element name="i9532a1f525746a89ac23b2c0f33abfb" ma:index="41" nillable="true" ma:taxonomy="true" ma:internalName="i9532a1f525746a89ac23b2c0f33abfb" ma:taxonomyFieldName="Stichw_x00f6_rter_x0020_VW" ma:displayName="Stichwörter VW" ma:default="" ma:fieldId="{29532a1f-5257-46a8-9ac2-3b2c0f33abfb}" ma:sspId="044b4fee-ceaa-4a1b-96c6-a757828ffb0d" ma:termSetId="30e98ef6-b7c4-4403-acb8-2168b865637d" ma:anchorId="9b5f8a07-7fce-45ff-b2a9-38986d3c243c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961af-311b-48a4-9b35-3da8a681cf1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2" nillable="true" ma:displayName="Taxonomiespalte &quot;Alle abfangen&quot;" ma:hidden="true" ma:list="{b208dbd7-c1e0-4708-b914-2c444e4d99a7}" ma:internalName="TaxCatchAll" ma:showField="CatchAllData" ma:web="4c8961af-311b-48a4-9b35-3da8a681cf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Inhaltstyp"/>
        <xsd:element ref="dc:title" minOccurs="0" maxOccurs="1" ma:index="0" ma:displayName="Dokumenten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03230E-756D-4CA8-BB72-BBBFAFF74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B4AFE3-1F96-4061-904E-96EE27F45893}">
  <ds:schemaRefs>
    <ds:schemaRef ds:uri="http://purl.org/dc/terms/"/>
    <ds:schemaRef ds:uri="http://schemas.microsoft.com/office/2006/documentManagement/types"/>
    <ds:schemaRef ds:uri="4c8961af-311b-48a4-9b35-3da8a681cf1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0e20af9-ee59-4a2b-bdea-066e8562797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6C4EA96-B4C2-4087-B993-DFB120D04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e20af9-ee59-4a2b-bdea-066e85627979"/>
    <ds:schemaRef ds:uri="4c8961af-311b-48a4-9b35-3da8a681cf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2534</Words>
  <Application>Microsoft Office PowerPoint</Application>
  <PresentationFormat>Breitbild</PresentationFormat>
  <Paragraphs>292</Paragraphs>
  <Slides>25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</vt:lpstr>
      <vt:lpstr>Times New Roman</vt:lpstr>
      <vt:lpstr>Wingdings</vt:lpstr>
      <vt:lpstr>2_iqwig_praesenation_11</vt:lpstr>
      <vt:lpstr>Registry-based non-randomized studies in benefit assessments</vt:lpstr>
      <vt:lpstr>Background: marketing authorization, market access, health care </vt:lpstr>
      <vt:lpstr>Background: marketing authorization, market access, health care </vt:lpstr>
      <vt:lpstr>Non-randomized studies on intervention effects – various forms</vt:lpstr>
      <vt:lpstr>Single-arm trial vs. 'historical' control –  Case example Nivolumab in colorectal cancer</vt:lpstr>
      <vt:lpstr>Examples: comparative analyses of registry data for benefit assessments</vt:lpstr>
      <vt:lpstr>Closing evidence gaps – the routine practice data collection (AbD)</vt:lpstr>
      <vt:lpstr>Requirements for data collection for AbD</vt:lpstr>
      <vt:lpstr>Contents of AbD Concept</vt:lpstr>
      <vt:lpstr>Previous experience in the development of concepts</vt:lpstr>
      <vt:lpstr>Strong preference for the new drug — will there be enough patients to recruit for the control arm after approval?</vt:lpstr>
      <vt:lpstr>Contents of the study document review (protocol and SAP)</vt:lpstr>
      <vt:lpstr>Assessment of positivity</vt:lpstr>
      <vt:lpstr>Systematic identification and collection of confounders</vt:lpstr>
      <vt:lpstr>Systematic identification and collection of confounders</vt:lpstr>
      <vt:lpstr>Systematic identification and collection of confounders</vt:lpstr>
      <vt:lpstr>Extended proposal for a systematic approach to identifying confounders</vt:lpstr>
      <vt:lpstr>Selecting the start of the observation</vt:lpstr>
      <vt:lpstr>Selecting the start of the observation</vt:lpstr>
      <vt:lpstr>(PRO) collection in registries</vt:lpstr>
      <vt:lpstr>Adjustment for confounders</vt:lpstr>
      <vt:lpstr>For valid conclusions, the expected effect must not be too small</vt:lpstr>
      <vt:lpstr>Registry-based RCT as alternative option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 englisch</dc:title>
  <dc:creator/>
  <cp:lastModifiedBy/>
  <cp:revision>2</cp:revision>
  <dcterms:created xsi:type="dcterms:W3CDTF">2022-04-07T08:09:15Z</dcterms:created>
  <dcterms:modified xsi:type="dcterms:W3CDTF">2026-05-19T19:56:20Z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gitavitIPOUnit">
    <vt:lpwstr>94;#Bereich Gesundheitsökonomie|564d6bfa-a37b-4d02-9728-c0aec91c333d;#95;#Bereich Versorgung|c0632c9e-8c04-4143-ae23-5987a1c4df3d;#1;#Institutsleitung|46a62318-6194-4a64-827a-faf6ec0a97f5;#7;#Ressort Arzneimittelbewertung|c9f0ae73-1fa5-44bb-975a-188dfd5ee</vt:lpwstr>
  </property>
  <property fmtid="{D5CDD505-2E9C-101B-9397-08002B2CF9AE}" pid="3" name="AgitavitIPBisamWorkAids">
    <vt:lpwstr>298;#Vorlagen|dbf1a4f3-7b1f-40ae-b46c-9aa81bd2aa61</vt:lpwstr>
  </property>
  <property fmtid="{D5CDD505-2E9C-101B-9397-08002B2CF9AE}" pid="4" name="ContentTypeId">
    <vt:lpwstr>0x010100F05E4F624D2BAC48882098EA6E1FD5CF</vt:lpwstr>
  </property>
  <property fmtid="{D5CDD505-2E9C-101B-9397-08002B2CF9AE}" pid="5" name="AgitavitIPCat">
    <vt:lpwstr>296;#Vorlage|533e8800-2221-49a3-8969-6a33291af355</vt:lpwstr>
  </property>
  <property fmtid="{D5CDD505-2E9C-101B-9397-08002B2CF9AE}" pid="6" name="AgitavitIPBisamProductReference">
    <vt:lpwstr>161;#Andere|5324d678-cdf0-4f99-9b3b-73efabf7cd31</vt:lpwstr>
  </property>
  <property fmtid="{D5CDD505-2E9C-101B-9397-08002B2CF9AE}" pid="7" name="AgitavitIPKey">
    <vt:lpwstr>1302;#Veranstaltungen|4827545e-13d9-4134-ba83-96e5c7ca1684</vt:lpwstr>
  </property>
  <property fmtid="{D5CDD505-2E9C-101B-9397-08002B2CF9AE}" pid="8" name="AgitavitIPBisamProcessType">
    <vt:lpwstr/>
  </property>
  <property fmtid="{D5CDD505-2E9C-101B-9397-08002B2CF9AE}" pid="9" name="AgitavitIPCType">
    <vt:lpwstr>36;#BISAM Dokument|9ce391e5-d697-4807-8ee7-27671a4738d2</vt:lpwstr>
  </property>
  <property fmtid="{D5CDD505-2E9C-101B-9397-08002B2CF9AE}" pid="10" name="AgitavitIPBisamResponsibilities">
    <vt:lpwstr/>
  </property>
  <property fmtid="{D5CDD505-2E9C-101B-9397-08002B2CF9AE}" pid="11" name="weitere Metadaten">
    <vt:lpwstr/>
  </property>
  <property fmtid="{D5CDD505-2E9C-101B-9397-08002B2CF9AE}" pid="12" name="WorkflowChangePath">
    <vt:lpwstr>c51d0a17-eb2b-4456-b6cf-da416745a14c,4;c51d0a17-eb2b-4456-b6cf-da416745a14c,6;c51d0a17-eb2b-4456-b6cf-da416745a14c,8;c51d0a17-eb2b-4456-b6cf-da416745a14c,10;c51d0a17-eb2b-4456-b6cf-da416745a14c,12;c51d0a17-eb2b-4456-b6cf-da416745a14c,18;c51d0a17-eb2b-4456c51d0a17-eb2b-4456-b6cf-da416745a14c,29;c51d0a17-eb2b-4456-b6cf-da416745a14c,47;c51d0a17-eb2b-4456-b6cf-da416745a14c,49;c51d0a17-eb2b-4456-b6cf-da416745a14c,36;c51d0a17-eb2b-4456-b6cf-da416745a14c,38;c51d0a17-eb2b-4456-b6cf-da416745a14c,41;</vt:lpwstr>
  </property>
  <property fmtid="{D5CDD505-2E9C-101B-9397-08002B2CF9AE}" pid="13" name="Stichwörter VW">
    <vt:lpwstr/>
  </property>
  <property fmtid="{D5CDD505-2E9C-101B-9397-08002B2CF9AE}" pid="14" name="Stichwörter S-KOM">
    <vt:lpwstr/>
  </property>
  <property fmtid="{D5CDD505-2E9C-101B-9397-08002B2CF9AE}" pid="15" name="Stichwörter GI">
    <vt:lpwstr/>
  </property>
  <property fmtid="{D5CDD505-2E9C-101B-9397-08002B2CF9AE}" pid="16" name="Stichwörter MB">
    <vt:lpwstr/>
  </property>
  <property fmtid="{D5CDD505-2E9C-101B-9397-08002B2CF9AE}" pid="17" name="Stichwörter S-IB">
    <vt:lpwstr/>
  </property>
  <property fmtid="{D5CDD505-2E9C-101B-9397-08002B2CF9AE}" pid="18" name="Stichwörter IM">
    <vt:lpwstr/>
  </property>
  <property fmtid="{D5CDD505-2E9C-101B-9397-08002B2CF9AE}" pid="19" name="Stichwörter GÖ">
    <vt:lpwstr/>
  </property>
  <property fmtid="{D5CDD505-2E9C-101B-9397-08002B2CF9AE}" pid="20" name="Stichwörter S-QS">
    <vt:lpwstr/>
  </property>
  <property fmtid="{D5CDD505-2E9C-101B-9397-08002B2CF9AE}" pid="21" name="Stichwörter NMV">
    <vt:lpwstr/>
  </property>
  <property fmtid="{D5CDD505-2E9C-101B-9397-08002B2CF9AE}" pid="22" name="Stichwörter S-R">
    <vt:lpwstr/>
  </property>
  <property fmtid="{D5CDD505-2E9C-101B-9397-08002B2CF9AE}" pid="23" name="Stichwörter V&amp;G">
    <vt:lpwstr/>
  </property>
</Properties>
</file>